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y="5143500" cx="9144000"/>
  <p:notesSz cx="6858000" cy="9144000"/>
  <p:embeddedFontLst>
    <p:embeddedFont>
      <p:font typeface="Raleway"/>
      <p:regular r:id="rId61"/>
      <p:bold r:id="rId62"/>
      <p:italic r:id="rId63"/>
      <p:boldItalic r:id="rId64"/>
    </p:embeddedFont>
    <p:embeddedFont>
      <p:font typeface="Lato"/>
      <p:regular r:id="rId65"/>
      <p:bold r:id="rId66"/>
      <p:italic r:id="rId67"/>
      <p:boldItalic r:id="rId68"/>
    </p:embeddedFont>
    <p:embeddedFont>
      <p:font typeface="Helvetica Neue"/>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2" Type="http://schemas.openxmlformats.org/officeDocument/2006/relationships/font" Target="fonts/HelveticaNeue-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6.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8.xml"/><Relationship Id="rId66" Type="http://schemas.openxmlformats.org/officeDocument/2006/relationships/font" Target="fonts/Lato-bold.fntdata"/><Relationship Id="rId21" Type="http://schemas.openxmlformats.org/officeDocument/2006/relationships/slide" Target="slides/slide17.xml"/><Relationship Id="rId65" Type="http://schemas.openxmlformats.org/officeDocument/2006/relationships/font" Target="fonts/Lato-regular.fntdata"/><Relationship Id="rId24" Type="http://schemas.openxmlformats.org/officeDocument/2006/relationships/slide" Target="slides/slide20.xml"/><Relationship Id="rId68" Type="http://schemas.openxmlformats.org/officeDocument/2006/relationships/font" Target="fonts/Lato-boldItalic.fntdata"/><Relationship Id="rId23" Type="http://schemas.openxmlformats.org/officeDocument/2006/relationships/slide" Target="slides/slide19.xml"/><Relationship Id="rId67" Type="http://schemas.openxmlformats.org/officeDocument/2006/relationships/font" Target="fonts/Lato-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HelveticaNeue-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da_Lovelac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litico.com/news/2020/09/06/trumpyoutube-election-comeback-408576"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a84b85e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a84b85e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[length: just about 1 minute over in total; first half: 50-55 min]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7304fc7f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7304fc7f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was Bob West’s personal take on data science</a:t>
            </a:r>
            <a:endParaRPr/>
          </a:p>
          <a:p>
            <a:pPr indent="-317500" lvl="0" marL="457200" rtl="0" algn="l">
              <a:spcBef>
                <a:spcPts val="0"/>
              </a:spcBef>
              <a:spcAft>
                <a:spcPts val="0"/>
              </a:spcAft>
              <a:buSzPts val="1400"/>
              <a:buChar char="-"/>
            </a:pPr>
            <a:r>
              <a:rPr lang="en"/>
              <a:t>Let’s quickly look at a more objective definition, from WP (you’ll notice, I love WP!)</a:t>
            </a:r>
            <a:endParaRPr/>
          </a:p>
          <a:p>
            <a:pPr indent="-317500" lvl="0" marL="457200" rtl="0" algn="l">
              <a:spcBef>
                <a:spcPts val="0"/>
              </a:spcBef>
              <a:spcAft>
                <a:spcPts val="0"/>
              </a:spcAft>
              <a:buSzPts val="1400"/>
              <a:buChar char="-"/>
            </a:pPr>
            <a:r>
              <a:rPr lang="en"/>
              <a:t>(1) we’ll cover all of these!</a:t>
            </a:r>
            <a:endParaRPr/>
          </a:p>
          <a:p>
            <a:pPr indent="-317500" lvl="0" marL="457200" rtl="0" algn="l">
              <a:spcBef>
                <a:spcPts val="0"/>
              </a:spcBef>
              <a:spcAft>
                <a:spcPts val="0"/>
              </a:spcAft>
              <a:buSzPts val="1400"/>
              <a:buChar char="-"/>
            </a:pPr>
            <a:r>
              <a:rPr lang="en"/>
              <a:t>(2) Attendees from all schools of EPFL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7304fc7f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7304fc7f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304fc7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304fc7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Who knows who this beautiful lady is?</a:t>
            </a:r>
            <a:endParaRPr/>
          </a:p>
          <a:p>
            <a:pPr indent="-317500" lvl="0" marL="457200" rtl="0" algn="l">
              <a:spcBef>
                <a:spcPts val="0"/>
              </a:spcBef>
              <a:spcAft>
                <a:spcPts val="0"/>
              </a:spcAft>
              <a:buSzPts val="1400"/>
              <a:buChar char="-"/>
            </a:pPr>
            <a:r>
              <a:rPr lang="en"/>
              <a:t>This beautiful lady is </a:t>
            </a:r>
            <a:r>
              <a:rPr lang="en" u="sng">
                <a:solidFill>
                  <a:schemeClr val="hlink"/>
                </a:solidFill>
                <a:hlinkClick r:id="rId2"/>
              </a:rPr>
              <a:t>Ada Lovelace</a:t>
            </a:r>
            <a:r>
              <a:rPr lang="en"/>
              <a:t>, the world’s first computer programmer, early 19th century</a:t>
            </a:r>
            <a:endParaRPr/>
          </a:p>
          <a:p>
            <a:pPr indent="-317500" lvl="0" marL="457200" rtl="0" algn="l">
              <a:spcBef>
                <a:spcPts val="0"/>
              </a:spcBef>
              <a:spcAft>
                <a:spcPts val="0"/>
              </a:spcAft>
              <a:buSzPts val="1400"/>
              <a:buChar char="-"/>
            </a:pPr>
            <a:r>
              <a:rPr lang="en"/>
              <a:t>Good old days… sigh. Now they look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have Richard Stallman here…)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7304fc7f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7304fc7f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a8f761e6_1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a8f761e6_1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7304fc7f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7304fc7f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6ff7f581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6ff7f581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67cb7154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67cb7154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We’re all in the same boat</a:t>
            </a:r>
            <a:endParaRPr/>
          </a:p>
          <a:p>
            <a:pPr indent="-317500" lvl="0" marL="457200" rtl="0" algn="l">
              <a:spcBef>
                <a:spcPts val="0"/>
              </a:spcBef>
              <a:spcAft>
                <a:spcPts val="0"/>
              </a:spcAft>
              <a:buSzPts val="1400"/>
              <a:buChar char="-"/>
            </a:pPr>
            <a:r>
              <a:rPr lang="en"/>
              <a:t>New situation for all of us</a:t>
            </a:r>
            <a:endParaRPr/>
          </a:p>
          <a:p>
            <a:pPr indent="-317500" lvl="0" marL="457200" rtl="0" algn="l">
              <a:spcBef>
                <a:spcPts val="0"/>
              </a:spcBef>
              <a:spcAft>
                <a:spcPts val="0"/>
              </a:spcAft>
              <a:buSzPts val="1400"/>
              <a:buChar char="-"/>
            </a:pPr>
            <a:r>
              <a:rPr lang="en"/>
              <a:t>Things will evolve</a:t>
            </a:r>
            <a:endParaRPr/>
          </a:p>
          <a:p>
            <a:pPr indent="-317500" lvl="0" marL="457200" rtl="0" algn="l">
              <a:spcBef>
                <a:spcPts val="0"/>
              </a:spcBef>
              <a:spcAft>
                <a:spcPts val="0"/>
              </a:spcAft>
              <a:buSzPts val="1400"/>
              <a:buChar char="-"/>
            </a:pPr>
            <a:r>
              <a:rPr lang="en"/>
              <a:t>Please be patient with us as we find good ways to navigate this new territory</a:t>
            </a:r>
            <a:endParaRPr/>
          </a:p>
          <a:p>
            <a:pPr indent="-317500" lvl="0" marL="457200" rtl="0" algn="l">
              <a:spcBef>
                <a:spcPts val="0"/>
              </a:spcBef>
              <a:spcAft>
                <a:spcPts val="0"/>
              </a:spcAft>
              <a:buSzPts val="1400"/>
              <a:buChar char="-"/>
            </a:pPr>
            <a:r>
              <a:rPr lang="en"/>
              <a:t>If you think you have ideas on how to improve things, let us know (you see many other classes, I don’t)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6ff7f58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6ff7f58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May use more advanced Q&amp;A platform later; we’ll start simple for now.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7304fc7f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7304fc7f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Where’s the extra %? Weird times.</a:t>
            </a:r>
            <a:endParaRPr>
              <a:solidFill>
                <a:schemeClr val="dk2"/>
              </a:solidFill>
            </a:endParaRPr>
          </a:p>
          <a:p>
            <a:pPr indent="-317500" lvl="0" marL="457200" rtl="0" algn="l">
              <a:spcBef>
                <a:spcPts val="0"/>
              </a:spcBef>
              <a:spcAft>
                <a:spcPts val="0"/>
              </a:spcAft>
              <a:buSzPts val="1400"/>
              <a:buChar char="-"/>
            </a:pPr>
            <a:r>
              <a:rPr lang="en"/>
              <a:t>Teams: there will be mechanism to report freeloaders (red button); taken very seriously</a:t>
            </a:r>
            <a:endParaRPr/>
          </a:p>
          <a:p>
            <a:pPr indent="-317500" lvl="1" marL="914400" rtl="0" algn="l">
              <a:spcBef>
                <a:spcPts val="0"/>
              </a:spcBef>
              <a:spcAft>
                <a:spcPts val="0"/>
              </a:spcAft>
              <a:buSzPts val="1400"/>
              <a:buChar char="-"/>
            </a:pPr>
            <a:r>
              <a:rPr lang="en"/>
              <a:t>Button must be pressed early on, so we can sort out the situation on time. The button is not intended as a post-hoc grade improvement!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766b1e349_3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766b1e349_3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7304fc7f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7304fc7f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When using own dataset: need to convince us that it’s feasible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a84b85e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a84b85e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Nice side effects:</a:t>
            </a:r>
            <a:endParaRPr/>
          </a:p>
          <a:p>
            <a:pPr indent="-317500" lvl="1" marL="914400" rtl="0" algn="l">
              <a:spcBef>
                <a:spcPts val="0"/>
              </a:spcBef>
              <a:spcAft>
                <a:spcPts val="0"/>
              </a:spcAft>
              <a:buSzPts val="1400"/>
              <a:buChar char="-"/>
            </a:pPr>
            <a:r>
              <a:rPr lang="en"/>
              <a:t>Piggyback on GitHub timestamps for exact submission times</a:t>
            </a:r>
            <a:endParaRPr/>
          </a:p>
          <a:p>
            <a:pPr indent="-317500" lvl="1" marL="914400" rtl="0" algn="l">
              <a:spcBef>
                <a:spcPts val="0"/>
              </a:spcBef>
              <a:spcAft>
                <a:spcPts val="0"/>
              </a:spcAft>
              <a:buSzPts val="1400"/>
              <a:buChar char="-"/>
            </a:pPr>
            <a:r>
              <a:rPr lang="en"/>
              <a:t>Can recognize freeloading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7304fc7f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7304fc7f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0b72e81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0b72e81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0b72e81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0b72e81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7304fc7f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7304fc7f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67cb7154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67cb7154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7304fc7f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7304fc7f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67cb7154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67cb7154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67cb715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67cb715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Nearly everyone has taken the class, except me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42072d567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2072d567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At Stanford: internships at Google, Yahoo, Microsoft; worked closely with WMF</a:t>
            </a:r>
            <a:endParaRPr/>
          </a:p>
          <a:p>
            <a:pPr indent="-317500" lvl="0" marL="457200" rtl="0" algn="l">
              <a:spcBef>
                <a:spcPts val="0"/>
              </a:spcBef>
              <a:spcAft>
                <a:spcPts val="0"/>
              </a:spcAft>
              <a:buSzPts val="1400"/>
              <a:buChar char="-"/>
            </a:pPr>
            <a:r>
              <a:rPr lang="en"/>
              <a:t>All have changed logo -- and now even EPFL!</a:t>
            </a:r>
            <a:endParaRPr/>
          </a:p>
          <a:p>
            <a:pPr indent="0" lvl="0" marL="45720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a8f761e6_28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a8f761e6_2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team also includes YOU!</a:t>
            </a:r>
            <a:endParaRPr/>
          </a:p>
          <a:p>
            <a:pPr indent="-317500" lvl="0" marL="457200" rtl="0" algn="l">
              <a:spcBef>
                <a:spcPts val="0"/>
              </a:spcBef>
              <a:spcAft>
                <a:spcPts val="0"/>
              </a:spcAft>
              <a:buSzPts val="1400"/>
              <a:buChar char="-"/>
            </a:pPr>
            <a:r>
              <a:rPr lang="en"/>
              <a:t>Although (and because!) this class is big, we want you to participate</a:t>
            </a:r>
            <a:endParaRPr/>
          </a:p>
          <a:p>
            <a:pPr indent="-317500" lvl="0" marL="457200" rtl="0" algn="l">
              <a:spcBef>
                <a:spcPts val="0"/>
              </a:spcBef>
              <a:spcAft>
                <a:spcPts val="0"/>
              </a:spcAft>
              <a:buSzPts val="1400"/>
              <a:buChar char="-"/>
            </a:pPr>
            <a:r>
              <a:rPr lang="en"/>
              <a:t>… </a:t>
            </a:r>
            <a:endParaRPr/>
          </a:p>
          <a:p>
            <a:pPr indent="0" lvl="0" marL="45720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42072d567b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2072d567b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take feedback seriously, have changed multiple things in response to feedback</a:t>
            </a:r>
            <a:endParaRPr/>
          </a:p>
          <a:p>
            <a:pPr indent="-317500" lvl="0" marL="457200" rtl="0" algn="l">
              <a:spcBef>
                <a:spcPts val="0"/>
              </a:spcBef>
              <a:spcAft>
                <a:spcPts val="0"/>
              </a:spcAft>
              <a:buSzPts val="1400"/>
              <a:buChar char="-"/>
            </a:pPr>
            <a:r>
              <a:rPr lang="en"/>
              <a:t>Not always implementable in same year; see it as a multigenerational contract</a:t>
            </a:r>
            <a:endParaRPr/>
          </a:p>
          <a:p>
            <a:pPr indent="-317500" lvl="0" marL="457200" rtl="0" algn="l">
              <a:spcBef>
                <a:spcPts val="0"/>
              </a:spcBef>
              <a:spcAft>
                <a:spcPts val="0"/>
              </a:spcAft>
              <a:buSzPts val="1400"/>
              <a:buChar char="-"/>
            </a:pPr>
            <a:r>
              <a:rPr lang="en"/>
              <a:t>Feedback not the only way in which we try to improve the class (p.t.o.)</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a8f761e6_1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a8f761e6_1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0c31b30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0c31b30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Palindromes!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0c31b30f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0c31b30f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a8f761e6_1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a8f761e6_1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7304fc7f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7304fc7f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 more data now</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a8f761e6_1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a8f761e6_1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Some scientists have always been collecting huge amounts of data, e.g., astronomy</a:t>
            </a:r>
            <a:endParaRPr/>
          </a:p>
          <a:p>
            <a:pPr indent="-317500" lvl="0" marL="457200" rtl="0" algn="l">
              <a:spcBef>
                <a:spcPts val="0"/>
              </a:spcBef>
              <a:spcAft>
                <a:spcPts val="0"/>
              </a:spcAft>
              <a:buSzPts val="1400"/>
              <a:buChar char="-"/>
            </a:pPr>
            <a:r>
              <a:rPr lang="en"/>
              <a:t>Now:</a:t>
            </a:r>
            <a:endParaRPr/>
          </a:p>
          <a:p>
            <a:pPr indent="-317500" lvl="1" marL="914400" rtl="0" algn="l">
              <a:spcBef>
                <a:spcPts val="0"/>
              </a:spcBef>
              <a:spcAft>
                <a:spcPts val="0"/>
              </a:spcAft>
              <a:buSzPts val="1400"/>
              <a:buChar char="-"/>
            </a:pPr>
            <a:r>
              <a:rPr lang="en"/>
              <a:t>Everyone does</a:t>
            </a:r>
            <a:endParaRPr/>
          </a:p>
          <a:p>
            <a:pPr indent="-317500" lvl="1" marL="914400" rtl="0" algn="l">
              <a:spcBef>
                <a:spcPts val="0"/>
              </a:spcBef>
              <a:spcAft>
                <a:spcPts val="0"/>
              </a:spcAft>
              <a:buSzPts val="1400"/>
              <a:buChar char="-"/>
            </a:pPr>
            <a:r>
              <a:rPr lang="en"/>
              <a:t>much more variety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7304fc7f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7304fc7f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Different from typical ML approach, which starts from algorithm, uses data at the very end for validation</a:t>
            </a:r>
            <a:endParaRPr/>
          </a:p>
          <a:p>
            <a:pPr indent="-317500" lvl="0" marL="457200" rtl="0" algn="l">
              <a:spcBef>
                <a:spcPts val="0"/>
              </a:spcBef>
              <a:spcAft>
                <a:spcPts val="0"/>
              </a:spcAft>
              <a:buSzPts val="1400"/>
              <a:buChar char="-"/>
            </a:pPr>
            <a:r>
              <a:rPr lang="en"/>
              <a:t>Here we start from data, and keep it in the loop all the time, as our first-class citizen</a:t>
            </a:r>
            <a:endParaRPr/>
          </a:p>
          <a:p>
            <a:pPr indent="-317500" lvl="0" marL="457200" rtl="0" algn="l">
              <a:spcBef>
                <a:spcPts val="0"/>
              </a:spcBef>
              <a:spcAft>
                <a:spcPts val="0"/>
              </a:spcAft>
              <a:buSzPts val="1400"/>
              <a:buChar char="-"/>
            </a:pPr>
            <a:r>
              <a:rPr lang="en"/>
              <a:t>[diagram]</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7304fc7f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7304fc7f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a8f761e6_1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a8f761e6_1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Clara’s bday rather a manifestation of my inclination to get stuff done last minute: 30 Dec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304fc7f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7304fc7f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7304fc7f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7304fc7f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7304fc7f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7304fc7f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 only science is changed by data -- the whole world is</a:t>
            </a:r>
            <a:endParaRPr/>
          </a:p>
          <a:p>
            <a:pPr indent="-317500" lvl="0" marL="457200" rtl="0" algn="l">
              <a:spcBef>
                <a:spcPts val="0"/>
              </a:spcBef>
              <a:spcAft>
                <a:spcPts val="0"/>
              </a:spcAft>
              <a:buSzPts val="1400"/>
              <a:buChar char="-"/>
            </a:pPr>
            <a:r>
              <a:rPr lang="en"/>
              <a:t>Economical aspects: … </a:t>
            </a:r>
            <a:endParaRPr/>
          </a:p>
          <a:p>
            <a:pPr indent="-317500" lvl="0" marL="457200" rtl="0" algn="l">
              <a:spcBef>
                <a:spcPts val="0"/>
              </a:spcBef>
              <a:spcAft>
                <a:spcPts val="0"/>
              </a:spcAft>
              <a:buSzPts val="1400"/>
              <a:buChar char="-"/>
            </a:pPr>
            <a:r>
              <a:rPr lang="en"/>
              <a:t>oil/data is often hard to obtain; precious; but both need to be refined, into plastic/fuel/medicine or insights/products</a:t>
            </a:r>
            <a:endParaRPr/>
          </a:p>
          <a:p>
            <a:pPr indent="-317500" lvl="0" marL="457200" rtl="0" algn="l">
              <a:spcBef>
                <a:spcPts val="0"/>
              </a:spcBef>
              <a:spcAft>
                <a:spcPts val="0"/>
              </a:spcAft>
              <a:buSzPts val="1400"/>
              <a:buChar char="-"/>
            </a:pPr>
            <a:r>
              <a:rPr lang="en"/>
              <a:t>Value comes only from insights (as with oil)</a:t>
            </a:r>
            <a:endParaRPr/>
          </a:p>
          <a:p>
            <a:pPr indent="-317500" lvl="0" marL="457200" rtl="0" algn="l">
              <a:spcBef>
                <a:spcPts val="0"/>
              </a:spcBef>
              <a:spcAft>
                <a:spcPts val="0"/>
              </a:spcAft>
              <a:buSzPts val="1400"/>
              <a:buChar char="-"/>
            </a:pPr>
            <a:r>
              <a:rPr lang="en"/>
              <a:t>Internet companies understood this paradigm perfectly (Google, Facebook, Netflix,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7304fc7f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7304fc7f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7304fc7f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7304fc7f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Societal impact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7304fc7f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7304fc7f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New situation with little historical data</a:t>
            </a:r>
            <a:endParaRPr/>
          </a:p>
          <a:p>
            <a:pPr indent="-317500" lvl="0" marL="457200" rtl="0" algn="l">
              <a:spcBef>
                <a:spcPts val="0"/>
              </a:spcBef>
              <a:spcAft>
                <a:spcPts val="0"/>
              </a:spcAft>
              <a:buSzPts val="1400"/>
              <a:buChar char="-"/>
            </a:pPr>
            <a:r>
              <a:rPr lang="en"/>
              <a:t>Wishful thinking</a:t>
            </a:r>
            <a:endParaRPr/>
          </a:p>
          <a:p>
            <a:pPr indent="-317500" lvl="0" marL="457200" rtl="0" algn="l">
              <a:spcBef>
                <a:spcPts val="0"/>
              </a:spcBef>
              <a:spcAft>
                <a:spcPts val="0"/>
              </a:spcAft>
              <a:buSzPts val="1400"/>
              <a:buChar char="-"/>
            </a:pPr>
            <a:r>
              <a:rPr lang="en"/>
              <a:t>In Silver’s favor: only one data point…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67cb7154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967cb7154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7304fc7f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7304fc7f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Rashid Ghani’s talk: sending people to most promising doors</a:t>
            </a:r>
            <a:endParaRPr/>
          </a:p>
          <a:p>
            <a:pPr indent="-317500" lvl="0" marL="457200" rtl="0" algn="l">
              <a:spcBef>
                <a:spcPts val="0"/>
              </a:spcBef>
              <a:spcAft>
                <a:spcPts val="0"/>
              </a:spcAft>
              <a:buSzPts val="1400"/>
              <a:buChar char="-"/>
            </a:pPr>
            <a:r>
              <a:rPr lang="en"/>
              <a:t>In a nutshell: modern elections are won with data</a:t>
            </a:r>
            <a:endParaRPr/>
          </a:p>
          <a:p>
            <a:pPr indent="-317500" lvl="0" marL="457200" rtl="0" algn="l">
              <a:spcBef>
                <a:spcPts val="0"/>
              </a:spcBef>
              <a:spcAft>
                <a:spcPts val="0"/>
              </a:spcAft>
              <a:buSzPts val="1400"/>
              <a:buChar char="-"/>
            </a:pPr>
            <a:r>
              <a:rPr lang="en"/>
              <a:t>Still true, and even more drastically so</a:t>
            </a:r>
            <a:r>
              <a:rPr lang="en"/>
              <a:t> (p.t.o.)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6a8f761e6_2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6a8f761e6_2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Data scientists required both for creating and uncovering such campaigns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67cb7154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67cb7154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Source: </a:t>
            </a:r>
            <a:r>
              <a:rPr lang="en" u="sng">
                <a:solidFill>
                  <a:schemeClr val="hlink"/>
                </a:solidFill>
                <a:hlinkClick r:id="rId2"/>
              </a:rPr>
              <a:t>https://www.politico.com/news/2020/09/06/trumpyoutube-election-comeback-408576</a:t>
            </a:r>
            <a:r>
              <a:rPr lang="en"/>
              <a:t> </a:t>
            </a:r>
            <a:endParaRPr/>
          </a:p>
          <a:p>
            <a:pPr indent="-317500" lvl="0" marL="457200" rtl="0" algn="l">
              <a:spcBef>
                <a:spcPts val="0"/>
              </a:spcBef>
              <a:spcAft>
                <a:spcPts val="0"/>
              </a:spcAft>
              <a:buSzPts val="1400"/>
              <a:buChar char="-"/>
            </a:pPr>
            <a:r>
              <a:rPr lang="en"/>
              <a:t>Frontlines are moving: FB → YT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42072d567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2072d567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7304fc7f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7304fc7f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Need to consider the entire ecosystem from which data is collected!</a:t>
            </a:r>
            <a:endParaRPr/>
          </a:p>
          <a:p>
            <a:pPr indent="-317500" lvl="0" marL="457200" rtl="0" algn="l">
              <a:spcBef>
                <a:spcPts val="0"/>
              </a:spcBef>
              <a:spcAft>
                <a:spcPts val="0"/>
              </a:spcAft>
              <a:buSzPts val="1400"/>
              <a:buChar char="-"/>
            </a:pPr>
            <a:r>
              <a:rPr lang="en"/>
              <a:t>E.g., overestimation:</a:t>
            </a:r>
            <a:endParaRPr/>
          </a:p>
          <a:p>
            <a:pPr indent="-317500" lvl="1" marL="914400" rtl="0" algn="l">
              <a:spcBef>
                <a:spcPts val="0"/>
              </a:spcBef>
              <a:spcAft>
                <a:spcPts val="0"/>
              </a:spcAft>
              <a:buSzPts val="1400"/>
              <a:buChar char="-"/>
            </a:pPr>
            <a:r>
              <a:rPr lang="en"/>
              <a:t>Swine flu 2009</a:t>
            </a:r>
            <a:endParaRPr/>
          </a:p>
          <a:p>
            <a:pPr indent="-317500" lvl="1" marL="914400" rtl="0" algn="l">
              <a:spcBef>
                <a:spcPts val="0"/>
              </a:spcBef>
              <a:spcAft>
                <a:spcPts val="0"/>
              </a:spcAft>
              <a:buSzPts val="1400"/>
              <a:buChar char="-"/>
            </a:pPr>
            <a:r>
              <a:rPr lang="en"/>
              <a:t>Suggestion of search term “flu” when people search for “fever”, “sneezing”, etc. (a.k.a. “algorithmic confounding”)</a:t>
            </a:r>
            <a:endParaRPr/>
          </a:p>
          <a:p>
            <a:pPr indent="-317500" lvl="0" marL="457200" rtl="0" algn="l">
              <a:spcBef>
                <a:spcPts val="0"/>
              </a:spcBef>
              <a:spcAft>
                <a:spcPts val="0"/>
              </a:spcAft>
              <a:buSzPts val="1400"/>
              <a:buChar char="-"/>
            </a:pPr>
            <a:r>
              <a:rPr lang="en"/>
              <a:t>But Google now working on personalized models, using cellphone data (mention food-illness study)… </a:t>
            </a:r>
            <a:endParaRPr/>
          </a:p>
          <a:p>
            <a:pPr indent="-317500" lvl="0" marL="457200" rtl="0" algn="l">
              <a:spcBef>
                <a:spcPts val="0"/>
              </a:spcBef>
              <a:spcAft>
                <a:spcPts val="0"/>
              </a:spcAft>
              <a:buSzPts val="1400"/>
              <a:buChar char="-"/>
            </a:pPr>
            <a:r>
              <a:rPr lang="en"/>
              <a:t>Contact tracing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6a8f761e6_2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6a8f761e6_2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like oil in this respect, too:</a:t>
            </a:r>
            <a:endParaRPr/>
          </a:p>
          <a:p>
            <a:pPr indent="0" lvl="0" marL="0" rtl="0" algn="l">
              <a:spcBef>
                <a:spcPts val="0"/>
              </a:spcBef>
              <a:spcAft>
                <a:spcPts val="0"/>
              </a:spcAft>
              <a:buNone/>
            </a:pPr>
            <a:r>
              <a:rPr lang="en"/>
              <a:t>Need to be careful how we use it!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67cb7154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67cb7154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format we will nurture in all lectures</a:t>
            </a:r>
            <a:endParaRPr/>
          </a:p>
          <a:p>
            <a:pPr indent="-317500" lvl="0" marL="457200" rtl="0" algn="l">
              <a:spcBef>
                <a:spcPts val="0"/>
              </a:spcBef>
              <a:spcAft>
                <a:spcPts val="0"/>
              </a:spcAft>
              <a:buSzPts val="1400"/>
              <a:buChar char="-"/>
            </a:pPr>
            <a:r>
              <a:rPr lang="en"/>
              <a:t>BOB: ask some to share their thoughts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7304fc7f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7304fc7f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7304fc7f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7304fc7f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a8f761e6_1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a8f761e6_1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42072d567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42072d567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42072d567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2072d567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Also: ADA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a8f761e6_1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a8f761e6_1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Collector’s mind</a:t>
            </a:r>
            <a:endParaRPr/>
          </a:p>
          <a:p>
            <a:pPr indent="-317500" lvl="0" marL="457200" rtl="0" algn="l">
              <a:spcBef>
                <a:spcPts val="0"/>
              </a:spcBef>
              <a:spcAft>
                <a:spcPts val="0"/>
              </a:spcAft>
              <a:buSzPts val="1400"/>
              <a:buChar char="-"/>
            </a:pPr>
            <a:r>
              <a:rPr lang="en"/>
              <a:t>Coasters: rich, structured data; Excel spreadsheet</a:t>
            </a:r>
            <a:endParaRPr/>
          </a:p>
          <a:p>
            <a:pPr indent="-317500" lvl="0" marL="457200" rtl="0" algn="l">
              <a:spcBef>
                <a:spcPts val="0"/>
              </a:spcBef>
              <a:spcAft>
                <a:spcPts val="0"/>
              </a:spcAft>
              <a:buSzPts val="1400"/>
              <a:buChar char="-"/>
            </a:pPr>
            <a:r>
              <a:rPr lang="en"/>
              <a:t>Early adopter of Internet within community: advantage</a:t>
            </a:r>
            <a:endParaRPr/>
          </a:p>
          <a:p>
            <a:pPr indent="-317500" lvl="0" marL="457200" rtl="0" algn="l">
              <a:spcBef>
                <a:spcPts val="0"/>
              </a:spcBef>
              <a:spcAft>
                <a:spcPts val="0"/>
              </a:spcAft>
              <a:buSzPts val="1400"/>
              <a:buChar char="-"/>
            </a:pPr>
            <a:r>
              <a:rPr lang="en"/>
              <a:t>Spamming people by scraping email addresses (by hand, writing them on a piece of paper)</a:t>
            </a:r>
            <a:endParaRPr/>
          </a:p>
          <a:p>
            <a:pPr indent="-317500" lvl="0" marL="457200" rtl="0" algn="l">
              <a:spcBef>
                <a:spcPts val="0"/>
              </a:spcBef>
              <a:spcAft>
                <a:spcPts val="0"/>
              </a:spcAft>
              <a:buSzPts val="1400"/>
              <a:buChar char="-"/>
            </a:pPr>
            <a:r>
              <a:rPr lang="en"/>
              <a:t>Did stupid parts of data science, in a stupid way</a:t>
            </a:r>
            <a:endParaRPr/>
          </a:p>
          <a:p>
            <a:pPr indent="-317500" lvl="0" marL="457200" rtl="0" algn="l">
              <a:spcBef>
                <a:spcPts val="0"/>
              </a:spcBef>
              <a:spcAft>
                <a:spcPts val="0"/>
              </a:spcAft>
              <a:buSzPts val="1400"/>
              <a:buChar char="-"/>
            </a:pPr>
            <a:r>
              <a:rPr lang="en"/>
              <a:t>But not ashamed of it: Vapnik anecdote</a:t>
            </a:r>
            <a:endParaRPr/>
          </a:p>
          <a:p>
            <a:pPr indent="-317500" lvl="0" marL="457200" rtl="0" algn="l">
              <a:spcBef>
                <a:spcPts val="0"/>
              </a:spcBef>
              <a:spcAft>
                <a:spcPts val="0"/>
              </a:spcAft>
              <a:buSzPts val="1400"/>
              <a:buChar char="-"/>
            </a:pPr>
            <a:r>
              <a:rPr lang="en"/>
              <a:t>I sold my entire collection (thousands of coasters) for a fistful of dollars before moving from Germany to Canada,</a:t>
            </a:r>
            <a:endParaRPr/>
          </a:p>
          <a:p>
            <a:pPr indent="-317500" lvl="0" marL="457200" rtl="0" algn="l">
              <a:spcBef>
                <a:spcPts val="0"/>
              </a:spcBef>
              <a:spcAft>
                <a:spcPts val="0"/>
              </a:spcAft>
              <a:buSzPts val="1400"/>
              <a:buChar char="-"/>
            </a:pPr>
            <a:r>
              <a:rPr lang="en"/>
              <a:t>but to this day, my collector’s mind plays a role in my research: warm fuzzy feeling when good dataset is obtained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a8f761e6_1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a8f761e6_1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a8f761e6_1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a8f761e6_1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Semester projects: motivated and top-notch students always welcome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C4125"/>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cxnSp>
        <p:nvCxnSpPr>
          <p:cNvPr id="55" name="Google Shape;55;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6" name="Google Shape;56;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57" name="Google Shape;57;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CC4125"/>
              </a:buClr>
              <a:buSzPts val="9600"/>
              <a:buFont typeface="Lato"/>
              <a:buNone/>
              <a:defRPr sz="9600">
                <a:solidFill>
                  <a:srgbClr val="CC4125"/>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58" name="Google Shape;58;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C4125"/>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Helvetica Neue"/>
              <a:buNone/>
              <a:defRPr>
                <a:latin typeface="Helvetica Neue"/>
                <a:ea typeface="Helvetica Neue"/>
                <a:cs typeface="Helvetica Neue"/>
                <a:sym typeface="Helvetica Neue"/>
              </a:defRPr>
            </a:lvl1pPr>
            <a:lvl2pPr lvl="1">
              <a:spcBef>
                <a:spcPts val="0"/>
              </a:spcBef>
              <a:spcAft>
                <a:spcPts val="0"/>
              </a:spcAft>
              <a:buSzPts val="3000"/>
              <a:buFont typeface="Helvetica Neue"/>
              <a:buNone/>
              <a:defRPr>
                <a:latin typeface="Helvetica Neue"/>
                <a:ea typeface="Helvetica Neue"/>
                <a:cs typeface="Helvetica Neue"/>
                <a:sym typeface="Helvetica Neue"/>
              </a:defRPr>
            </a:lvl2pPr>
            <a:lvl3pPr lvl="2">
              <a:spcBef>
                <a:spcPts val="0"/>
              </a:spcBef>
              <a:spcAft>
                <a:spcPts val="0"/>
              </a:spcAft>
              <a:buSzPts val="3000"/>
              <a:buFont typeface="Helvetica Neue"/>
              <a:buNone/>
              <a:defRPr>
                <a:latin typeface="Helvetica Neue"/>
                <a:ea typeface="Helvetica Neue"/>
                <a:cs typeface="Helvetica Neue"/>
                <a:sym typeface="Helvetica Neue"/>
              </a:defRPr>
            </a:lvl3pPr>
            <a:lvl4pPr lvl="3">
              <a:spcBef>
                <a:spcPts val="0"/>
              </a:spcBef>
              <a:spcAft>
                <a:spcPts val="0"/>
              </a:spcAft>
              <a:buSzPts val="3000"/>
              <a:buFont typeface="Helvetica Neue"/>
              <a:buNone/>
              <a:defRPr>
                <a:latin typeface="Helvetica Neue"/>
                <a:ea typeface="Helvetica Neue"/>
                <a:cs typeface="Helvetica Neue"/>
                <a:sym typeface="Helvetica Neue"/>
              </a:defRPr>
            </a:lvl4pPr>
            <a:lvl5pPr lvl="4">
              <a:spcBef>
                <a:spcPts val="0"/>
              </a:spcBef>
              <a:spcAft>
                <a:spcPts val="0"/>
              </a:spcAft>
              <a:buSzPts val="3000"/>
              <a:buFont typeface="Helvetica Neue"/>
              <a:buNone/>
              <a:defRPr>
                <a:latin typeface="Helvetica Neue"/>
                <a:ea typeface="Helvetica Neue"/>
                <a:cs typeface="Helvetica Neue"/>
                <a:sym typeface="Helvetica Neue"/>
              </a:defRPr>
            </a:lvl5pPr>
            <a:lvl6pPr lvl="5">
              <a:spcBef>
                <a:spcPts val="0"/>
              </a:spcBef>
              <a:spcAft>
                <a:spcPts val="0"/>
              </a:spcAft>
              <a:buSzPts val="3000"/>
              <a:buFont typeface="Helvetica Neue"/>
              <a:buNone/>
              <a:defRPr>
                <a:latin typeface="Helvetica Neue"/>
                <a:ea typeface="Helvetica Neue"/>
                <a:cs typeface="Helvetica Neue"/>
                <a:sym typeface="Helvetica Neue"/>
              </a:defRPr>
            </a:lvl6pPr>
            <a:lvl7pPr lvl="6">
              <a:spcBef>
                <a:spcPts val="0"/>
              </a:spcBef>
              <a:spcAft>
                <a:spcPts val="0"/>
              </a:spcAft>
              <a:buSzPts val="3000"/>
              <a:buFont typeface="Helvetica Neue"/>
              <a:buNone/>
              <a:defRPr>
                <a:latin typeface="Helvetica Neue"/>
                <a:ea typeface="Helvetica Neue"/>
                <a:cs typeface="Helvetica Neue"/>
                <a:sym typeface="Helvetica Neue"/>
              </a:defRPr>
            </a:lvl7pPr>
            <a:lvl8pPr lvl="7">
              <a:spcBef>
                <a:spcPts val="0"/>
              </a:spcBef>
              <a:spcAft>
                <a:spcPts val="0"/>
              </a:spcAft>
              <a:buSzPts val="3000"/>
              <a:buFont typeface="Helvetica Neue"/>
              <a:buNone/>
              <a:defRPr>
                <a:latin typeface="Helvetica Neue"/>
                <a:ea typeface="Helvetica Neue"/>
                <a:cs typeface="Helvetica Neue"/>
                <a:sym typeface="Helvetica Neue"/>
              </a:defRPr>
            </a:lvl8pPr>
            <a:lvl9pPr lvl="8">
              <a:spcBef>
                <a:spcPts val="0"/>
              </a:spcBef>
              <a:spcAft>
                <a:spcPts val="0"/>
              </a:spcAft>
              <a:buSzPts val="3000"/>
              <a:buFont typeface="Helvetica Neue"/>
              <a:buNone/>
              <a:defRPr>
                <a:latin typeface="Helvetica Neue"/>
                <a:ea typeface="Helvetica Neue"/>
                <a:cs typeface="Helvetica Neue"/>
                <a:sym typeface="Helvetica Neue"/>
              </a:defRPr>
            </a:lvl9pPr>
          </a:lstStyle>
          <a:p/>
        </p:txBody>
      </p:sp>
      <p:sp>
        <p:nvSpPr>
          <p:cNvPr id="23" name="Google Shape;23;p4"/>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Font typeface="Helvetica Neue"/>
              <a:buChar char="●"/>
              <a:defRPr sz="2400">
                <a:latin typeface="Helvetica Neue"/>
                <a:ea typeface="Helvetica Neue"/>
                <a:cs typeface="Helvetica Neue"/>
                <a:sym typeface="Helvetica Neue"/>
              </a:defRPr>
            </a:lvl1pPr>
            <a:lvl2pPr indent="-381000" lvl="1" marL="914400">
              <a:spcBef>
                <a:spcPts val="1600"/>
              </a:spcBef>
              <a:spcAft>
                <a:spcPts val="0"/>
              </a:spcAft>
              <a:buSzPts val="2400"/>
              <a:buFont typeface="Helvetica Neue"/>
              <a:buChar char="○"/>
              <a:defRPr sz="2400">
                <a:latin typeface="Helvetica Neue"/>
                <a:ea typeface="Helvetica Neue"/>
                <a:cs typeface="Helvetica Neue"/>
                <a:sym typeface="Helvetica Neue"/>
              </a:defRPr>
            </a:lvl2pPr>
            <a:lvl3pPr indent="-381000" lvl="2" marL="1371600">
              <a:spcBef>
                <a:spcPts val="1600"/>
              </a:spcBef>
              <a:spcAft>
                <a:spcPts val="0"/>
              </a:spcAft>
              <a:buSzPts val="2400"/>
              <a:buFont typeface="Helvetica Neue"/>
              <a:buChar char="■"/>
              <a:defRPr sz="2400">
                <a:latin typeface="Helvetica Neue"/>
                <a:ea typeface="Helvetica Neue"/>
                <a:cs typeface="Helvetica Neue"/>
                <a:sym typeface="Helvetica Neue"/>
              </a:defRPr>
            </a:lvl3pPr>
            <a:lvl4pPr indent="-381000" lvl="3" marL="1828800">
              <a:spcBef>
                <a:spcPts val="1600"/>
              </a:spcBef>
              <a:spcAft>
                <a:spcPts val="0"/>
              </a:spcAft>
              <a:buSzPts val="2400"/>
              <a:buFont typeface="Helvetica Neue"/>
              <a:buChar char="●"/>
              <a:defRPr sz="2400">
                <a:latin typeface="Helvetica Neue"/>
                <a:ea typeface="Helvetica Neue"/>
                <a:cs typeface="Helvetica Neue"/>
                <a:sym typeface="Helvetica Neue"/>
              </a:defRPr>
            </a:lvl4pPr>
            <a:lvl5pPr indent="-381000" lvl="4" marL="2286000">
              <a:spcBef>
                <a:spcPts val="1600"/>
              </a:spcBef>
              <a:spcAft>
                <a:spcPts val="0"/>
              </a:spcAft>
              <a:buSzPts val="2400"/>
              <a:buFont typeface="Helvetica Neue"/>
              <a:buChar char="○"/>
              <a:defRPr sz="2400">
                <a:latin typeface="Helvetica Neue"/>
                <a:ea typeface="Helvetica Neue"/>
                <a:cs typeface="Helvetica Neue"/>
                <a:sym typeface="Helvetica Neue"/>
              </a:defRPr>
            </a:lvl5pPr>
            <a:lvl6pPr indent="-381000" lvl="5" marL="2743200">
              <a:spcBef>
                <a:spcPts val="1600"/>
              </a:spcBef>
              <a:spcAft>
                <a:spcPts val="0"/>
              </a:spcAft>
              <a:buSzPts val="2400"/>
              <a:buFont typeface="Helvetica Neue"/>
              <a:buChar char="■"/>
              <a:defRPr sz="2400">
                <a:latin typeface="Helvetica Neue"/>
                <a:ea typeface="Helvetica Neue"/>
                <a:cs typeface="Helvetica Neue"/>
                <a:sym typeface="Helvetica Neue"/>
              </a:defRPr>
            </a:lvl6pPr>
            <a:lvl7pPr indent="-317500" lvl="6" marL="3200400">
              <a:spcBef>
                <a:spcPts val="1600"/>
              </a:spcBef>
              <a:spcAft>
                <a:spcPts val="0"/>
              </a:spcAft>
              <a:buSzPts val="1400"/>
              <a:buFont typeface="Helvetica Neue"/>
              <a:buChar char="●"/>
              <a:defRPr>
                <a:latin typeface="Helvetica Neue"/>
                <a:ea typeface="Helvetica Neue"/>
                <a:cs typeface="Helvetica Neue"/>
                <a:sym typeface="Helvetica Neue"/>
              </a:defRPr>
            </a:lvl7pPr>
            <a:lvl8pPr indent="-317500" lvl="7" marL="3657600">
              <a:spcBef>
                <a:spcPts val="1600"/>
              </a:spcBef>
              <a:spcAft>
                <a:spcPts val="0"/>
              </a:spcAft>
              <a:buSzPts val="1400"/>
              <a:buFont typeface="Helvetica Neue"/>
              <a:buChar char="○"/>
              <a:defRPr>
                <a:latin typeface="Helvetica Neue"/>
                <a:ea typeface="Helvetica Neue"/>
                <a:cs typeface="Helvetica Neue"/>
                <a:sym typeface="Helvetica Neue"/>
              </a:defRPr>
            </a:lvl8pPr>
            <a:lvl9pPr indent="-317500" lvl="8" marL="4114800">
              <a:spcBef>
                <a:spcPts val="1600"/>
              </a:spcBef>
              <a:spcAft>
                <a:spcPts val="1600"/>
              </a:spcAft>
              <a:buSzPts val="1400"/>
              <a:buFont typeface="Helvetica Neue"/>
              <a:buChar char="■"/>
              <a:defRPr>
                <a:latin typeface="Helvetica Neue"/>
                <a:ea typeface="Helvetica Neue"/>
                <a:cs typeface="Helvetica Neue"/>
                <a:sym typeface="Helvetica Neue"/>
              </a:defRPr>
            </a:lvl9pPr>
          </a:lstStyle>
          <a:p/>
        </p:txBody>
      </p:sp>
      <p:sp>
        <p:nvSpPr>
          <p:cNvPr id="24" name="Google Shape;24;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7" name="Google Shape;27;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8" name="Google Shape;28;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9" name="Google Shape;29;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 name="Google Shape;35;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9" name="Google Shape;39;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cxnSp>
        <p:nvCxnSpPr>
          <p:cNvPr id="41" name="Google Shape;41;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3" name="Google Shape;43;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CC4125"/>
              </a:buClr>
              <a:buSzPts val="3600"/>
              <a:buNone/>
              <a:defRPr sz="3600">
                <a:solidFill>
                  <a:srgbClr val="CC4125"/>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48" name="Google Shape;48;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0" name="Google Shape;50;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3" name="Google Shape;53;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en.wikipedia.org/wiki/Data_analysis"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edu.epfl.ch/coursebook/en/machine-learning-CS-433" TargetMode="External"/><Relationship Id="rId4" Type="http://schemas.openxmlformats.org/officeDocument/2006/relationships/hyperlink" Target="http://edu.epfl.ch/coursebook/en/introduction-to-natural-language-processing-CS-431" TargetMode="External"/><Relationship Id="rId5" Type="http://schemas.openxmlformats.org/officeDocument/2006/relationships/hyperlink" Target="http://edu.epfl.ch/coursebook/en/distributed-information-systems-CS-423" TargetMode="External"/><Relationship Id="rId6" Type="http://schemas.openxmlformats.org/officeDocument/2006/relationships/hyperlink" Target="https://edu.epfl.ch/coursebook/en/data-visualization-COM-48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en.wikipedia.org/wiki/Ada_Lovelace" TargetMode="External"/><Relationship Id="rId4" Type="http://schemas.openxmlformats.org/officeDocument/2006/relationships/image" Target="../media/image38.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o.epfl.ch/ada2020-zoom-lecture" TargetMode="External"/><Relationship Id="rId4" Type="http://schemas.openxmlformats.org/officeDocument/2006/relationships/hyperlink" Target="https://go.epfl.ch/ada2020-zoom-lecture-overflo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o.epfl.ch/ada2020-zoom-lab" TargetMode="External"/><Relationship Id="rId4" Type="http://schemas.openxmlformats.org/officeDocument/2006/relationships/hyperlink" Target="https://go.epfl.ch/ada2020-zoom-lab-overflo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epfl-ada/2017/tree/master/ADA2017-Homeworks" TargetMode="External"/><Relationship Id="rId4" Type="http://schemas.openxmlformats.org/officeDocument/2006/relationships/hyperlink" Target="https://github.com/epfl-ada/2018/tree/master/ADA2018-Homework" TargetMode="External"/><Relationship Id="rId11" Type="http://schemas.openxmlformats.org/officeDocument/2006/relationships/hyperlink" Target="https://dlab.epfl.ch/teaching/fall2019/cs401/reports/" TargetMode="External"/><Relationship Id="rId10" Type="http://schemas.openxmlformats.org/officeDocument/2006/relationships/hyperlink" Target="https://dlab.epfl.ch/teaching/fall2018/cs401/reports/" TargetMode="External"/><Relationship Id="rId12" Type="http://schemas.openxmlformats.org/officeDocument/2006/relationships/image" Target="../media/image17.png"/><Relationship Id="rId9" Type="http://schemas.openxmlformats.org/officeDocument/2006/relationships/hyperlink" Target="https://dlab.epfl.ch/teaching/fall2017/cs401/reports/" TargetMode="External"/><Relationship Id="rId5" Type="http://schemas.openxmlformats.org/officeDocument/2006/relationships/hyperlink" Target="https://github.com/epfl-ada/2019/tree/master/Homework" TargetMode="External"/><Relationship Id="rId6" Type="http://schemas.openxmlformats.org/officeDocument/2006/relationships/hyperlink" Target="https://github.com/epfl-ada/2017/tree/master/Final" TargetMode="External"/><Relationship Id="rId7" Type="http://schemas.openxmlformats.org/officeDocument/2006/relationships/hyperlink" Target="https://github.com/epfl-ada/2018/tree/master/ada_final_exam" TargetMode="External"/><Relationship Id="rId8" Type="http://schemas.openxmlformats.org/officeDocument/2006/relationships/hyperlink" Target="https://github.com/epfl-ada/ADA-2019-Final-Exa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ada.epfl.ch" TargetMode="External"/><Relationship Id="rId4" Type="http://schemas.openxmlformats.org/officeDocument/2006/relationships/hyperlink" Target="https://github.com/epfl-ada/2020" TargetMode="External"/><Relationship Id="rId11" Type="http://schemas.openxmlformats.org/officeDocument/2006/relationships/image" Target="../media/image8.png"/><Relationship Id="rId10" Type="http://schemas.openxmlformats.org/officeDocument/2006/relationships/image" Target="../media/image29.png"/><Relationship Id="rId9" Type="http://schemas.openxmlformats.org/officeDocument/2006/relationships/image" Target="../media/image1.png"/><Relationship Id="rId5" Type="http://schemas.openxmlformats.org/officeDocument/2006/relationships/hyperlink" Target="https://github.com/epfl-ada/2020" TargetMode="External"/><Relationship Id="rId6" Type="http://schemas.openxmlformats.org/officeDocument/2006/relationships/hyperlink" Target="https://ada2020zulip.epfl.ch" TargetMode="External"/><Relationship Id="rId7" Type="http://schemas.openxmlformats.org/officeDocument/2006/relationships/hyperlink" Target="https://ada2020zulip.epfl.ch/join/6yw92qfmbc1lrsbx1kpqr8yl/" TargetMode="External"/><Relationship Id="rId8" Type="http://schemas.openxmlformats.org/officeDocument/2006/relationships/hyperlink" Target="https://github.com/ADAEPF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valstrl.github.io/ADA_Data_Story/" TargetMode="Externa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1.jpg"/><Relationship Id="rId6"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da2020zulip.epfl.ch" TargetMode="External"/><Relationship Id="rId4" Type="http://schemas.openxmlformats.org/officeDocument/2006/relationships/hyperlink" Target="https://ada2020zulip.epfl.ch/join/6yw92qfmbc1lrsbx1kpqr8yl/" TargetMode="External"/><Relationship Id="rId5"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lab.epfl.ch/teaching/fall2020/cs401/communication-guidelines/#zoom" TargetMode="External"/><Relationship Id="rId4" Type="http://schemas.openxmlformats.org/officeDocument/2006/relationships/hyperlink" Target="https://ada.epfl.ch"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forms.gle/B1djbTP6rB4CEriq6" TargetMode="External"/><Relationship Id="rId4" Type="http://schemas.openxmlformats.org/officeDocument/2006/relationships/hyperlink" Target="https://go.epfl.ch/ada2019-signu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jupyter.org/" TargetMode="External"/><Relationship Id="rId4" Type="http://schemas.openxmlformats.org/officeDocument/2006/relationships/hyperlink" Target="https://www.anaconda.com/" TargetMode="External"/><Relationship Id="rId5" Type="http://schemas.openxmlformats.org/officeDocument/2006/relationships/hyperlink" Target="https://jupyterlab.readthedocs.io/en/stable/" TargetMode="External"/><Relationship Id="rId6" Type="http://schemas.openxmlformats.org/officeDocument/2006/relationships/hyperlink" Target="https://colab.research.google.com/notebooks/intro.ipynb" TargetMode="External"/><Relationship Id="rId7" Type="http://schemas.openxmlformats.org/officeDocument/2006/relationships/hyperlink" Target="https://github.com/epfl-ada/2020/tree/master/Tutorials/00%20-%20Intro%20to%20Tools" TargetMode="External"/><Relationship Id="rId8" Type="http://schemas.openxmlformats.org/officeDocument/2006/relationships/hyperlink" Target="https://github.com/epfl-ada/2020/tree/master/Homework/00%20-%20Optional%20Homewor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hyperlink" Target="https://go.epfl.ch/ada2020-zoom-lecture" TargetMode="External"/></Relationships>
</file>

<file path=ppt/slides/_rels/slide29.xml.rels><?xml version="1.0" encoding="UTF-8" standalone="yes"?><Relationships xmlns="http://schemas.openxmlformats.org/package/2006/relationships"><Relationship Id="rId20" Type="http://schemas.openxmlformats.org/officeDocument/2006/relationships/image" Target="../media/image41.png"/><Relationship Id="rId11" Type="http://schemas.openxmlformats.org/officeDocument/2006/relationships/image" Target="../media/image31.jpg"/><Relationship Id="rId22" Type="http://schemas.openxmlformats.org/officeDocument/2006/relationships/image" Target="../media/image57.jpg"/><Relationship Id="rId10" Type="http://schemas.openxmlformats.org/officeDocument/2006/relationships/image" Target="../media/image30.jpg"/><Relationship Id="rId21" Type="http://schemas.openxmlformats.org/officeDocument/2006/relationships/image" Target="../media/image75.png"/><Relationship Id="rId13" Type="http://schemas.openxmlformats.org/officeDocument/2006/relationships/image" Target="../media/image37.jpg"/><Relationship Id="rId12" Type="http://schemas.openxmlformats.org/officeDocument/2006/relationships/image" Target="../media/image39.jpg"/><Relationship Id="rId23" Type="http://schemas.openxmlformats.org/officeDocument/2006/relationships/image" Target="../media/image42.png"/><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3.jpg"/><Relationship Id="rId4" Type="http://schemas.openxmlformats.org/officeDocument/2006/relationships/image" Target="../media/image28.png"/><Relationship Id="rId9" Type="http://schemas.openxmlformats.org/officeDocument/2006/relationships/image" Target="../media/image33.png"/><Relationship Id="rId15" Type="http://schemas.openxmlformats.org/officeDocument/2006/relationships/image" Target="../media/image47.jpg"/><Relationship Id="rId14" Type="http://schemas.openxmlformats.org/officeDocument/2006/relationships/image" Target="../media/image60.jpg"/><Relationship Id="rId17" Type="http://schemas.openxmlformats.org/officeDocument/2006/relationships/image" Target="../media/image36.png"/><Relationship Id="rId16" Type="http://schemas.openxmlformats.org/officeDocument/2006/relationships/image" Target="../media/image35.png"/><Relationship Id="rId5" Type="http://schemas.openxmlformats.org/officeDocument/2006/relationships/image" Target="../media/image24.png"/><Relationship Id="rId19" Type="http://schemas.openxmlformats.org/officeDocument/2006/relationships/image" Target="../media/image69.jpg"/><Relationship Id="rId6" Type="http://schemas.openxmlformats.org/officeDocument/2006/relationships/image" Target="../media/image25.jpg"/><Relationship Id="rId18" Type="http://schemas.openxmlformats.org/officeDocument/2006/relationships/image" Target="../media/image43.jpg"/><Relationship Id="rId7" Type="http://schemas.openxmlformats.org/officeDocument/2006/relationships/image" Target="../media/image34.jpg"/><Relationship Id="rId8"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go.epfl.ch/ada2020-lec1-feedbac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9.jpg"/><Relationship Id="rId4" Type="http://schemas.openxmlformats.org/officeDocument/2006/relationships/image" Target="../media/image52.jpg"/><Relationship Id="rId5" Type="http://schemas.openxmlformats.org/officeDocument/2006/relationships/image" Target="../media/image4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8.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3.png"/><Relationship Id="rId4" Type="http://schemas.openxmlformats.org/officeDocument/2006/relationships/image" Target="../media/image61.png"/><Relationship Id="rId5" Type="http://schemas.openxmlformats.org/officeDocument/2006/relationships/image" Target="../media/image71.png"/><Relationship Id="rId6" Type="http://schemas.openxmlformats.org/officeDocument/2006/relationships/image" Target="../media/image6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8.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6.jpg"/><Relationship Id="rId4" Type="http://schemas.openxmlformats.org/officeDocument/2006/relationships/hyperlink" Target="https://www.google.com/search?q=rolling+coa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ada2020zulip.epfl.ch/join/6yw92qfmbc1lrsbx1kpqr8yl/" TargetMode="External"/><Relationship Id="rId4" Type="http://schemas.openxmlformats.org/officeDocument/2006/relationships/hyperlink" Target="https://colab.research.google.com/notebooks/intro.ipynb" TargetMode="External"/><Relationship Id="rId5" Type="http://schemas.openxmlformats.org/officeDocument/2006/relationships/hyperlink" Target="https://github.com/epfl-ada/2020/tree/master/Tutorials/00%20-%20Intro%20to%20Tools" TargetMode="External"/><Relationship Id="rId6"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go.epfl.ch/ada2020-lec1-feedbac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8.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9.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8.png"/><Relationship Id="rId4" Type="http://schemas.openxmlformats.org/officeDocument/2006/relationships/image" Target="../media/image6.jp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 name="Google Shape;67;p13"/>
          <p:cNvSpPr txBox="1"/>
          <p:nvPr/>
        </p:nvSpPr>
        <p:spPr>
          <a:xfrm>
            <a:off x="712450" y="112125"/>
            <a:ext cx="7653300" cy="145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A</a:t>
            </a:r>
            <a:r>
              <a:rPr b="1" lang="en" sz="4000">
                <a:latin typeface="Helvetica Neue"/>
                <a:ea typeface="Helvetica Neue"/>
                <a:cs typeface="Helvetica Neue"/>
                <a:sym typeface="Helvetica Neue"/>
              </a:rPr>
              <a:t>pplied Data Analysis (CS401)</a:t>
            </a:r>
            <a:endParaRPr b="1" sz="4000">
              <a:latin typeface="Helvetica Neue"/>
              <a:ea typeface="Helvetica Neue"/>
              <a:cs typeface="Helvetica Neue"/>
              <a:sym typeface="Helvetica Neue"/>
            </a:endParaRPr>
          </a:p>
        </p:txBody>
      </p:sp>
      <p:sp>
        <p:nvSpPr>
          <p:cNvPr id="68" name="Google Shape;68;p13"/>
          <p:cNvSpPr txBox="1"/>
          <p:nvPr/>
        </p:nvSpPr>
        <p:spPr>
          <a:xfrm>
            <a:off x="2680800" y="4317000"/>
            <a:ext cx="3782400" cy="7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Helvetica Neue"/>
                <a:ea typeface="Helvetica Neue"/>
                <a:cs typeface="Helvetica Neue"/>
                <a:sym typeface="Helvetica Neue"/>
              </a:rPr>
              <a:t>Robert West</a:t>
            </a:r>
            <a:endParaRPr b="1" sz="4000">
              <a:latin typeface="Helvetica Neue"/>
              <a:ea typeface="Helvetica Neue"/>
              <a:cs typeface="Helvetica Neue"/>
              <a:sym typeface="Helvetica Neue"/>
            </a:endParaRPr>
          </a:p>
        </p:txBody>
      </p:sp>
      <p:pic>
        <p:nvPicPr>
          <p:cNvPr id="69" name="Google Shape;69;p13"/>
          <p:cNvPicPr preferRelativeResize="0"/>
          <p:nvPr/>
        </p:nvPicPr>
        <p:blipFill>
          <a:blip r:embed="rId3">
            <a:alphaModFix/>
          </a:blip>
          <a:stretch>
            <a:fillRect/>
          </a:stretch>
        </p:blipFill>
        <p:spPr>
          <a:xfrm>
            <a:off x="7817850" y="3860451"/>
            <a:ext cx="1228850" cy="1221900"/>
          </a:xfrm>
          <a:prstGeom prst="rect">
            <a:avLst/>
          </a:prstGeom>
          <a:noFill/>
          <a:ln>
            <a:noFill/>
          </a:ln>
        </p:spPr>
      </p:pic>
      <p:sp>
        <p:nvSpPr>
          <p:cNvPr id="70" name="Google Shape;70;p13"/>
          <p:cNvSpPr txBox="1"/>
          <p:nvPr/>
        </p:nvSpPr>
        <p:spPr>
          <a:xfrm>
            <a:off x="4911075" y="1443450"/>
            <a:ext cx="3877800" cy="200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000">
                <a:latin typeface="Helvetica Neue"/>
                <a:ea typeface="Helvetica Neue"/>
                <a:cs typeface="Helvetica Neue"/>
                <a:sym typeface="Helvetica Neue"/>
              </a:rPr>
              <a:t>Lecture 1</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Intro to ADA</a:t>
            </a:r>
            <a:endParaRPr b="1" sz="4000">
              <a:latin typeface="Helvetica Neue"/>
              <a:ea typeface="Helvetica Neue"/>
              <a:cs typeface="Helvetica Neue"/>
              <a:sym typeface="Helvetica Neue"/>
            </a:endParaRPr>
          </a:p>
          <a:p>
            <a:pPr indent="0" lvl="0" marL="0" rtl="0" algn="r">
              <a:spcBef>
                <a:spcPts val="0"/>
              </a:spcBef>
              <a:spcAft>
                <a:spcPts val="0"/>
              </a:spcAft>
              <a:buNone/>
            </a:pPr>
            <a:r>
              <a:rPr b="1" lang="en" sz="4000">
                <a:latin typeface="Helvetica Neue"/>
                <a:ea typeface="Helvetica Neue"/>
                <a:cs typeface="Helvetica Neue"/>
                <a:sym typeface="Helvetica Neue"/>
              </a:rPr>
              <a:t>16 Sep 2020</a:t>
            </a:r>
            <a:endParaRPr b="1" sz="4000">
              <a:latin typeface="Helvetica Neue"/>
              <a:ea typeface="Helvetica Neue"/>
              <a:cs typeface="Helvetica Neue"/>
              <a:sym typeface="Helvetica Neue"/>
            </a:endParaRPr>
          </a:p>
        </p:txBody>
      </p:sp>
      <p:pic>
        <p:nvPicPr>
          <p:cNvPr descr="Screen Shot 2017-05-29 at 10.29.02 PM.png" id="71" name="Google Shape;71;p13"/>
          <p:cNvPicPr preferRelativeResize="0"/>
          <p:nvPr/>
        </p:nvPicPr>
        <p:blipFill>
          <a:blip r:embed="rId4">
            <a:alphaModFix/>
          </a:blip>
          <a:stretch>
            <a:fillRect/>
          </a:stretch>
        </p:blipFill>
        <p:spPr>
          <a:xfrm>
            <a:off x="735349" y="873025"/>
            <a:ext cx="3384251" cy="3388101"/>
          </a:xfrm>
          <a:prstGeom prst="rect">
            <a:avLst/>
          </a:prstGeom>
          <a:noFill/>
          <a:ln>
            <a:noFill/>
          </a:ln>
        </p:spPr>
      </p:pic>
      <p:pic>
        <p:nvPicPr>
          <p:cNvPr id="72" name="Google Shape;72;p13"/>
          <p:cNvPicPr preferRelativeResize="0"/>
          <p:nvPr/>
        </p:nvPicPr>
        <p:blipFill>
          <a:blip r:embed="rId5">
            <a:alphaModFix/>
          </a:blip>
          <a:stretch>
            <a:fillRect/>
          </a:stretch>
        </p:blipFill>
        <p:spPr>
          <a:xfrm>
            <a:off x="188600" y="4511602"/>
            <a:ext cx="1644925" cy="47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167" name="Google Shape;167;p22"/>
          <p:cNvSpPr txBox="1"/>
          <p:nvPr>
            <p:ph idx="1" type="body"/>
          </p:nvPr>
        </p:nvSpPr>
        <p:spPr>
          <a:xfrm>
            <a:off x="352712" y="1270535"/>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 the process of </a:t>
            </a:r>
            <a:r>
              <a:rPr b="1" lang="en" sz="1800"/>
              <a:t>inspecting, cleaning, transforming, and modeling data</a:t>
            </a:r>
            <a:r>
              <a:rPr lang="en" sz="1800"/>
              <a:t> with the goal of </a:t>
            </a:r>
            <a:r>
              <a:rPr b="1" lang="en" sz="1800"/>
              <a:t>discovering useful information</a:t>
            </a:r>
            <a:r>
              <a:rPr lang="en" sz="1800"/>
              <a:t>, suggesting conclusions, and supporting decision-making.”</a:t>
            </a:r>
            <a:endParaRPr sz="1800"/>
          </a:p>
          <a:p>
            <a:pPr indent="0" lvl="0" marL="0" rtl="0" algn="l">
              <a:spcBef>
                <a:spcPts val="1600"/>
              </a:spcBef>
              <a:spcAft>
                <a:spcPts val="1600"/>
              </a:spcAft>
              <a:buNone/>
            </a:pPr>
            <a:r>
              <a:rPr lang="en" sz="1800"/>
              <a:t>“Data analysis has multiple facets and approaches, encompassing </a:t>
            </a:r>
            <a:r>
              <a:rPr b="1" lang="en" sz="1800"/>
              <a:t>diverse techniques</a:t>
            </a:r>
            <a:r>
              <a:rPr lang="en" sz="1800"/>
              <a:t> under a variety of names, </a:t>
            </a:r>
            <a:r>
              <a:rPr b="1" lang="en" sz="1800"/>
              <a:t>in</a:t>
            </a:r>
            <a:r>
              <a:rPr lang="en" sz="1800"/>
              <a:t> </a:t>
            </a:r>
            <a:r>
              <a:rPr b="1" lang="en" sz="1800"/>
              <a:t>different</a:t>
            </a:r>
            <a:r>
              <a:rPr lang="en" sz="1800"/>
              <a:t> business, science, and social science </a:t>
            </a:r>
            <a:r>
              <a:rPr b="1" lang="en" sz="1800"/>
              <a:t>domains</a:t>
            </a:r>
            <a:r>
              <a:rPr b="1" lang="en" sz="1800"/>
              <a:t>.</a:t>
            </a:r>
            <a:r>
              <a:rPr lang="en" sz="1800"/>
              <a:t>”</a:t>
            </a:r>
            <a:endParaRPr sz="1800"/>
          </a:p>
        </p:txBody>
      </p:sp>
      <p:pic>
        <p:nvPicPr>
          <p:cNvPr id="168" name="Google Shape;168;p22">
            <a:hlinkClick r:id="rId3"/>
          </p:cNvPr>
          <p:cNvPicPr preferRelativeResize="0"/>
          <p:nvPr/>
        </p:nvPicPr>
        <p:blipFill>
          <a:blip r:embed="rId4">
            <a:alphaModFix/>
          </a:blip>
          <a:stretch>
            <a:fillRect/>
          </a:stretch>
        </p:blipFill>
        <p:spPr>
          <a:xfrm>
            <a:off x="6807875" y="1231313"/>
            <a:ext cx="1849575" cy="1688026"/>
          </a:xfrm>
          <a:prstGeom prst="rect">
            <a:avLst/>
          </a:prstGeom>
          <a:noFill/>
          <a:ln>
            <a:noFill/>
          </a:ln>
        </p:spPr>
      </p:pic>
      <p:sp>
        <p:nvSpPr>
          <p:cNvPr id="169" name="Google Shape;169;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nvSpPr>
        <p:spPr>
          <a:xfrm>
            <a:off x="6627425" y="3073550"/>
            <a:ext cx="2210700" cy="2008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t>Complementary courses:</a:t>
            </a:r>
            <a:endParaRPr sz="2000">
              <a:solidFill>
                <a:srgbClr val="CC4125"/>
              </a:solidFill>
            </a:endParaRPr>
          </a:p>
          <a:p>
            <a:pPr indent="0" lvl="0" marL="0" rtl="0" algn="l">
              <a:spcBef>
                <a:spcPts val="0"/>
              </a:spcBef>
              <a:spcAft>
                <a:spcPts val="0"/>
              </a:spcAft>
              <a:buNone/>
            </a:pPr>
            <a:r>
              <a:rPr lang="en" sz="2000" u="sng">
                <a:solidFill>
                  <a:schemeClr val="hlink"/>
                </a:solidFill>
                <a:hlinkClick r:id="rId3"/>
              </a:rPr>
              <a:t>Machine learning</a:t>
            </a:r>
            <a:endParaRPr sz="2000"/>
          </a:p>
          <a:p>
            <a:pPr indent="0" lvl="0" marL="0" rtl="0" algn="l">
              <a:spcBef>
                <a:spcPts val="0"/>
              </a:spcBef>
              <a:spcAft>
                <a:spcPts val="0"/>
              </a:spcAft>
              <a:buNone/>
            </a:pPr>
            <a:r>
              <a:rPr lang="en" sz="2000" u="sng">
                <a:solidFill>
                  <a:schemeClr val="hlink"/>
                </a:solidFill>
                <a:hlinkClick r:id="rId4"/>
              </a:rPr>
              <a:t>NLP</a:t>
            </a:r>
            <a:endParaRPr sz="2000"/>
          </a:p>
          <a:p>
            <a:pPr indent="0" lvl="0" marL="0" rtl="0" algn="l">
              <a:spcBef>
                <a:spcPts val="0"/>
              </a:spcBef>
              <a:spcAft>
                <a:spcPts val="0"/>
              </a:spcAft>
              <a:buNone/>
            </a:pPr>
            <a:r>
              <a:rPr lang="en" sz="2000" u="sng">
                <a:solidFill>
                  <a:schemeClr val="hlink"/>
                </a:solidFill>
                <a:hlinkClick r:id="rId5"/>
              </a:rPr>
              <a:t>DIS</a:t>
            </a:r>
            <a:endParaRPr sz="2000"/>
          </a:p>
          <a:p>
            <a:pPr indent="0" lvl="0" marL="0" rtl="0" algn="l">
              <a:spcBef>
                <a:spcPts val="0"/>
              </a:spcBef>
              <a:spcAft>
                <a:spcPts val="0"/>
              </a:spcAft>
              <a:buNone/>
            </a:pPr>
            <a:r>
              <a:rPr lang="en" sz="2000" u="sng">
                <a:solidFill>
                  <a:schemeClr val="hlink"/>
                </a:solidFill>
                <a:hlinkClick r:id="rId6"/>
              </a:rPr>
              <a:t>Data viz</a:t>
            </a:r>
            <a:endParaRPr b="1" sz="2000">
              <a:solidFill>
                <a:srgbClr val="CC4125"/>
              </a:solidFill>
            </a:endParaRPr>
          </a:p>
        </p:txBody>
      </p:sp>
      <p:sp>
        <p:nvSpPr>
          <p:cNvPr id="175" name="Google Shape;175;p23"/>
          <p:cNvSpPr txBox="1"/>
          <p:nvPr>
            <p:ph type="title"/>
          </p:nvPr>
        </p:nvSpPr>
        <p:spPr>
          <a:xfrm>
            <a:off x="342850" y="250700"/>
            <a:ext cx="7604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Applied</a:t>
            </a:r>
            <a:r>
              <a:rPr lang="en"/>
              <a:t> data analysis</a:t>
            </a:r>
            <a:endParaRPr/>
          </a:p>
        </p:txBody>
      </p:sp>
      <p:sp>
        <p:nvSpPr>
          <p:cNvPr id="176" name="Google Shape;176;p23"/>
          <p:cNvSpPr txBox="1"/>
          <p:nvPr>
            <p:ph idx="1" type="body"/>
          </p:nvPr>
        </p:nvSpPr>
        <p:spPr>
          <a:xfrm>
            <a:off x="352700" y="1270525"/>
            <a:ext cx="6337500" cy="369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This course is about </a:t>
            </a:r>
            <a:r>
              <a:rPr b="1" lang="en" sz="1800"/>
              <a:t>breadth,</a:t>
            </a:r>
            <a:r>
              <a:rPr lang="en" sz="1800"/>
              <a:t> not depth</a:t>
            </a:r>
            <a:endParaRPr sz="1800"/>
          </a:p>
          <a:p>
            <a:pPr indent="-342900" lvl="0" marL="457200" rtl="0" algn="l">
              <a:spcBef>
                <a:spcPts val="0"/>
              </a:spcBef>
              <a:spcAft>
                <a:spcPts val="0"/>
              </a:spcAft>
              <a:buSzPts val="1800"/>
              <a:buChar char="●"/>
            </a:pPr>
            <a:r>
              <a:rPr i="1" lang="en" sz="1800"/>
              <a:t>“What methods, principles, and tools are out there?”</a:t>
            </a:r>
            <a:r>
              <a:rPr lang="en" sz="1800"/>
              <a:t>, rather than </a:t>
            </a:r>
            <a:r>
              <a:rPr i="1" lang="en" sz="1800"/>
              <a:t>“How can I become an expert in deep learning for computer vision applied to images of cats?”</a:t>
            </a:r>
            <a:endParaRPr i="1" sz="1800"/>
          </a:p>
          <a:p>
            <a:pPr indent="-342900" lvl="0" marL="457200" rtl="0" algn="l">
              <a:spcBef>
                <a:spcPts val="0"/>
              </a:spcBef>
              <a:spcAft>
                <a:spcPts val="0"/>
              </a:spcAft>
              <a:buSzPts val="1800"/>
              <a:buChar char="●"/>
            </a:pPr>
            <a:r>
              <a:rPr lang="en" sz="1800"/>
              <a:t>Data science is a fast-paced, shifting field</a:t>
            </a:r>
            <a:endParaRPr sz="1800"/>
          </a:p>
          <a:p>
            <a:pPr indent="-342900" lvl="0" marL="457200" rtl="0" algn="l">
              <a:spcBef>
                <a:spcPts val="0"/>
              </a:spcBef>
              <a:spcAft>
                <a:spcPts val="0"/>
              </a:spcAft>
              <a:buSzPts val="1800"/>
              <a:buChar char="●"/>
            </a:pPr>
            <a:r>
              <a:rPr lang="en" sz="1800"/>
              <a:t>Obsessing on one tool or technique won’t pay off in a few years</a:t>
            </a:r>
            <a:endParaRPr sz="1800"/>
          </a:p>
          <a:p>
            <a:pPr indent="-342900" lvl="0" marL="457200" rtl="0" algn="l">
              <a:spcBef>
                <a:spcPts val="0"/>
              </a:spcBef>
              <a:spcAft>
                <a:spcPts val="0"/>
              </a:spcAft>
              <a:buSzPts val="1800"/>
              <a:buChar char="●"/>
            </a:pPr>
            <a:r>
              <a:rPr lang="en" sz="1800"/>
              <a:t>Be ready to explore and keep learning on your own</a:t>
            </a:r>
            <a:endParaRPr sz="1800"/>
          </a:p>
          <a:p>
            <a:pPr indent="-342900" lvl="0" marL="457200" rtl="0" algn="l">
              <a:spcBef>
                <a:spcPts val="0"/>
              </a:spcBef>
              <a:spcAft>
                <a:spcPts val="0"/>
              </a:spcAft>
              <a:buSzPts val="1800"/>
              <a:buChar char="●"/>
            </a:pPr>
            <a:r>
              <a:rPr lang="en" sz="1800"/>
              <a:t>Goal of this class: Enable you to conduct a full-fledged data science project from start to finish</a:t>
            </a:r>
            <a:endParaRPr sz="1800"/>
          </a:p>
          <a:p>
            <a:pPr indent="-342900" lvl="0" marL="457200" rtl="0" algn="l">
              <a:spcBef>
                <a:spcPts val="0"/>
              </a:spcBef>
              <a:spcAft>
                <a:spcPts val="0"/>
              </a:spcAft>
              <a:buSzPts val="1800"/>
              <a:buChar char="●"/>
            </a:pPr>
            <a:r>
              <a:rPr lang="en" sz="1800"/>
              <a:t>That said, depth matters, too… </a:t>
            </a:r>
            <a:endParaRPr sz="1800"/>
          </a:p>
        </p:txBody>
      </p:sp>
      <p:sp>
        <p:nvSpPr>
          <p:cNvPr id="177" name="Google Shape;177;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idx="1" type="body"/>
          </p:nvPr>
        </p:nvSpPr>
        <p:spPr>
          <a:xfrm>
            <a:off x="527475" y="274500"/>
            <a:ext cx="2808000" cy="25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a:ea typeface="Helvetica Neue"/>
                <a:cs typeface="Helvetica Neue"/>
                <a:sym typeface="Helvetica Neue"/>
              </a:rPr>
              <a:t>Let’s call this course </a:t>
            </a:r>
            <a:r>
              <a:rPr b="1" lang="en" sz="1800">
                <a:latin typeface="Helvetica Neue"/>
                <a:ea typeface="Helvetica Neue"/>
                <a:cs typeface="Helvetica Neue"/>
                <a:sym typeface="Helvetica Neue"/>
              </a:rPr>
              <a:t>Ada,</a:t>
            </a:r>
            <a:r>
              <a:rPr lang="en" sz="1800">
                <a:latin typeface="Helvetica Neue"/>
                <a:ea typeface="Helvetica Neue"/>
                <a:cs typeface="Helvetica Neue"/>
                <a:sym typeface="Helvetica Neue"/>
              </a:rPr>
              <a:t> not A-D-A, in honor of Ada Lovelace, “</a:t>
            </a:r>
            <a:r>
              <a:rPr lang="en" sz="1800">
                <a:latin typeface="Helvetica Neue"/>
                <a:ea typeface="Helvetica Neue"/>
                <a:cs typeface="Helvetica Neue"/>
                <a:sym typeface="Helvetica Neue"/>
              </a:rPr>
              <a:t>the world’s first computer programmer.”</a:t>
            </a:r>
            <a:endParaRPr sz="1800">
              <a:latin typeface="Helvetica Neue"/>
              <a:ea typeface="Helvetica Neue"/>
              <a:cs typeface="Helvetica Neue"/>
              <a:sym typeface="Helvetica Neue"/>
            </a:endParaRPr>
          </a:p>
          <a:p>
            <a:pPr indent="0" lvl="0" marL="0" rtl="0" algn="l">
              <a:spcBef>
                <a:spcPts val="1600"/>
              </a:spcBef>
              <a:spcAft>
                <a:spcPts val="1600"/>
              </a:spcAft>
              <a:buNone/>
            </a:pPr>
            <a:r>
              <a:rPr lang="en" sz="1800" u="sng">
                <a:solidFill>
                  <a:schemeClr val="hlink"/>
                </a:solidFill>
                <a:latin typeface="Helvetica Neue"/>
                <a:ea typeface="Helvetica Neue"/>
                <a:cs typeface="Helvetica Neue"/>
                <a:sym typeface="Helvetica Neue"/>
                <a:hlinkClick r:id="rId3"/>
              </a:rPr>
              <a:t>https://en.wikipedia.org/wiki/Ada_Lovelace</a:t>
            </a:r>
            <a:endParaRPr sz="1800">
              <a:latin typeface="Helvetica Neue"/>
              <a:ea typeface="Helvetica Neue"/>
              <a:cs typeface="Helvetica Neue"/>
              <a:sym typeface="Helvetica Neue"/>
            </a:endParaRPr>
          </a:p>
        </p:txBody>
      </p:sp>
      <p:pic>
        <p:nvPicPr>
          <p:cNvPr id="183" name="Google Shape;183;p24"/>
          <p:cNvPicPr preferRelativeResize="0"/>
          <p:nvPr/>
        </p:nvPicPr>
        <p:blipFill>
          <a:blip r:embed="rId4">
            <a:alphaModFix/>
          </a:blip>
          <a:stretch>
            <a:fillRect/>
          </a:stretch>
        </p:blipFill>
        <p:spPr>
          <a:xfrm>
            <a:off x="3976000" y="280213"/>
            <a:ext cx="4583076" cy="4583076"/>
          </a:xfrm>
          <a:prstGeom prst="rect">
            <a:avLst/>
          </a:prstGeom>
          <a:noFill/>
          <a:ln>
            <a:noFill/>
          </a:ln>
        </p:spPr>
      </p:pic>
      <p:sp>
        <p:nvSpPr>
          <p:cNvPr id="184" name="Google Shape;184;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24"/>
          <p:cNvPicPr preferRelativeResize="0"/>
          <p:nvPr/>
        </p:nvPicPr>
        <p:blipFill>
          <a:blip r:embed="rId5">
            <a:alphaModFix/>
          </a:blip>
          <a:stretch>
            <a:fillRect/>
          </a:stretch>
        </p:blipFill>
        <p:spPr>
          <a:xfrm>
            <a:off x="381000" y="2974500"/>
            <a:ext cx="2937119" cy="2016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a:t>
            </a:r>
            <a:endParaRPr/>
          </a:p>
        </p:txBody>
      </p:sp>
      <p:sp>
        <p:nvSpPr>
          <p:cNvPr id="191" name="Google Shape;191;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25"/>
          <p:cNvSpPr txBox="1"/>
          <p:nvPr>
            <p:ph idx="1" type="body"/>
          </p:nvPr>
        </p:nvSpPr>
        <p:spPr>
          <a:xfrm>
            <a:off x="352700" y="8133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Data wrangling</a:t>
            </a:r>
            <a:endParaRPr sz="2100"/>
          </a:p>
          <a:p>
            <a:pPr indent="-361950" lvl="1" marL="914400" rtl="0" algn="l">
              <a:spcBef>
                <a:spcPts val="0"/>
              </a:spcBef>
              <a:spcAft>
                <a:spcPts val="0"/>
              </a:spcAft>
              <a:buSzPts val="2100"/>
              <a:buChar char="○"/>
            </a:pPr>
            <a:r>
              <a:rPr lang="en" sz="2100"/>
              <a:t>“Slicing and dicing”: obtaining, preparing, handling data</a:t>
            </a:r>
            <a:endParaRPr sz="2100"/>
          </a:p>
          <a:p>
            <a:pPr indent="-361950" lvl="0" marL="457200" rtl="0" algn="l">
              <a:spcBef>
                <a:spcPts val="0"/>
              </a:spcBef>
              <a:spcAft>
                <a:spcPts val="0"/>
              </a:spcAft>
              <a:buSzPts val="2100"/>
              <a:buChar char="●"/>
            </a:pPr>
            <a:r>
              <a:rPr lang="en" sz="2100"/>
              <a:t>Data visualization</a:t>
            </a:r>
            <a:endParaRPr sz="2100"/>
          </a:p>
          <a:p>
            <a:pPr indent="-361950" lvl="1" marL="914400" rtl="0" algn="l">
              <a:spcBef>
                <a:spcPts val="0"/>
              </a:spcBef>
              <a:spcAft>
                <a:spcPts val="0"/>
              </a:spcAft>
              <a:buSzPts val="2100"/>
              <a:buChar char="○"/>
            </a:pPr>
            <a:r>
              <a:rPr lang="en" sz="2100"/>
              <a:t>Exploration of data, communication of results</a:t>
            </a:r>
            <a:endParaRPr sz="2100"/>
          </a:p>
          <a:p>
            <a:pPr indent="-361950" lvl="0" marL="457200" rtl="0" algn="l">
              <a:spcBef>
                <a:spcPts val="0"/>
              </a:spcBef>
              <a:spcAft>
                <a:spcPts val="0"/>
              </a:spcAft>
              <a:buSzPts val="2100"/>
              <a:buChar char="●"/>
            </a:pPr>
            <a:r>
              <a:rPr lang="en" sz="2100"/>
              <a:t>“Read the stats carefully”</a:t>
            </a:r>
            <a:endParaRPr sz="2100"/>
          </a:p>
          <a:p>
            <a:pPr indent="-361950" lvl="1" marL="914400" rtl="0" algn="l">
              <a:spcBef>
                <a:spcPts val="0"/>
              </a:spcBef>
              <a:spcAft>
                <a:spcPts val="0"/>
              </a:spcAft>
              <a:buSzPts val="2100"/>
              <a:buChar char="○"/>
            </a:pPr>
            <a:r>
              <a:rPr lang="en" sz="2100"/>
              <a:t>How to support (and be suspicious of) claims about data</a:t>
            </a:r>
            <a:endParaRPr sz="2100"/>
          </a:p>
          <a:p>
            <a:pPr indent="-361950" lvl="0" marL="457200" rtl="0" algn="l">
              <a:spcBef>
                <a:spcPts val="0"/>
              </a:spcBef>
              <a:spcAft>
                <a:spcPts val="0"/>
              </a:spcAft>
              <a:buSzPts val="2100"/>
              <a:buChar char="●"/>
            </a:pPr>
            <a:r>
              <a:rPr lang="en" sz="2100"/>
              <a:t>Regression analysis</a:t>
            </a:r>
            <a:endParaRPr sz="2100"/>
          </a:p>
          <a:p>
            <a:pPr indent="-361950" lvl="1" marL="914400" rtl="0" algn="l">
              <a:spcBef>
                <a:spcPts val="0"/>
              </a:spcBef>
              <a:spcAft>
                <a:spcPts val="0"/>
              </a:spcAft>
              <a:buSzPts val="2100"/>
              <a:buChar char="○"/>
            </a:pPr>
            <a:r>
              <a:rPr lang="en" sz="2100"/>
              <a:t>How to disentangle datasets with correlated variables</a:t>
            </a:r>
            <a:endParaRPr sz="2100"/>
          </a:p>
          <a:p>
            <a:pPr indent="-361950" lvl="0" marL="457200" rtl="0" algn="l">
              <a:spcBef>
                <a:spcPts val="0"/>
              </a:spcBef>
              <a:spcAft>
                <a:spcPts val="0"/>
              </a:spcAft>
              <a:buSzPts val="2100"/>
              <a:buChar char="●"/>
            </a:pPr>
            <a:r>
              <a:rPr lang="en" sz="2100"/>
              <a:t>Observational studies</a:t>
            </a:r>
            <a:endParaRPr sz="2100"/>
          </a:p>
          <a:p>
            <a:pPr indent="-361950" lvl="1" marL="914400" rtl="0" algn="l">
              <a:spcBef>
                <a:spcPts val="0"/>
              </a:spcBef>
              <a:spcAft>
                <a:spcPts val="0"/>
              </a:spcAft>
              <a:buSzPts val="2100"/>
              <a:buChar char="○"/>
            </a:pPr>
            <a:r>
              <a:rPr lang="en" sz="2100"/>
              <a:t>How to deal with “found data”</a:t>
            </a:r>
            <a:endParaRPr sz="2100"/>
          </a:p>
          <a:p>
            <a:pPr indent="-361950" lvl="1" marL="914400" rtl="0" algn="l">
              <a:spcBef>
                <a:spcPts val="0"/>
              </a:spcBef>
              <a:spcAft>
                <a:spcPts val="0"/>
              </a:spcAft>
              <a:buSzPts val="2100"/>
              <a:buChar char="○"/>
            </a:pPr>
            <a:r>
              <a:rPr lang="en" sz="2100"/>
              <a:t>Correlation != causation</a:t>
            </a:r>
            <a:endParaRPr sz="2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a:t>
            </a:r>
            <a:r>
              <a:rPr lang="en"/>
              <a:t> (cont’d)</a:t>
            </a:r>
            <a:endParaRPr/>
          </a:p>
        </p:txBody>
      </p:sp>
      <p:sp>
        <p:nvSpPr>
          <p:cNvPr id="198" name="Google Shape;198;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26"/>
          <p:cNvSpPr txBox="1"/>
          <p:nvPr>
            <p:ph idx="1" type="body"/>
          </p:nvPr>
        </p:nvSpPr>
        <p:spPr>
          <a:xfrm>
            <a:off x="352700" y="9657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Applied machine learning</a:t>
            </a:r>
            <a:endParaRPr sz="2100"/>
          </a:p>
          <a:p>
            <a:pPr indent="-361950" lvl="1" marL="914400" rtl="0" algn="l">
              <a:spcBef>
                <a:spcPts val="0"/>
              </a:spcBef>
              <a:spcAft>
                <a:spcPts val="0"/>
              </a:spcAft>
              <a:buSzPts val="2100"/>
              <a:buChar char="○"/>
            </a:pPr>
            <a:r>
              <a:rPr lang="en" sz="2100"/>
              <a:t>Supervised learning</a:t>
            </a:r>
            <a:endParaRPr sz="2100"/>
          </a:p>
          <a:p>
            <a:pPr indent="-361950" lvl="1" marL="914400" rtl="0" algn="l">
              <a:spcBef>
                <a:spcPts val="0"/>
              </a:spcBef>
              <a:spcAft>
                <a:spcPts val="0"/>
              </a:spcAft>
              <a:buSzPts val="2100"/>
              <a:buChar char="○"/>
            </a:pPr>
            <a:r>
              <a:rPr lang="en" sz="2100"/>
              <a:t>Unsupervised learning</a:t>
            </a:r>
            <a:endParaRPr sz="2100"/>
          </a:p>
          <a:p>
            <a:pPr indent="-361950" lvl="1" marL="914400" rtl="0" algn="l">
              <a:spcBef>
                <a:spcPts val="0"/>
              </a:spcBef>
              <a:spcAft>
                <a:spcPts val="0"/>
              </a:spcAft>
              <a:buSzPts val="2100"/>
              <a:buChar char="○"/>
            </a:pPr>
            <a:r>
              <a:rPr lang="en" sz="2100"/>
              <a:t>Practical issues of machine learning</a:t>
            </a:r>
            <a:endParaRPr sz="2100"/>
          </a:p>
          <a:p>
            <a:pPr indent="-361950" lvl="0" marL="457200" rtl="0" algn="l">
              <a:spcBef>
                <a:spcPts val="0"/>
              </a:spcBef>
              <a:spcAft>
                <a:spcPts val="0"/>
              </a:spcAft>
              <a:buSzPts val="2100"/>
              <a:buChar char="●"/>
            </a:pPr>
            <a:r>
              <a:rPr lang="en" sz="2100"/>
              <a:t>Handling specific types of data</a:t>
            </a:r>
            <a:endParaRPr sz="2100"/>
          </a:p>
          <a:p>
            <a:pPr indent="-361950" lvl="1" marL="914400" rtl="0" algn="l">
              <a:spcBef>
                <a:spcPts val="0"/>
              </a:spcBef>
              <a:spcAft>
                <a:spcPts val="0"/>
              </a:spcAft>
              <a:buSzPts val="2100"/>
              <a:buChar char="○"/>
            </a:pPr>
            <a:r>
              <a:rPr lang="en" sz="2100"/>
              <a:t>Text</a:t>
            </a:r>
            <a:endParaRPr sz="2100"/>
          </a:p>
          <a:p>
            <a:pPr indent="-361950" lvl="1" marL="914400" rtl="0" algn="l">
              <a:spcBef>
                <a:spcPts val="0"/>
              </a:spcBef>
              <a:spcAft>
                <a:spcPts val="0"/>
              </a:spcAft>
              <a:buSzPts val="2100"/>
              <a:buChar char="○"/>
            </a:pPr>
            <a:r>
              <a:rPr lang="en" sz="2100"/>
              <a:t>Graphs, networks</a:t>
            </a:r>
            <a:endParaRPr sz="2100"/>
          </a:p>
          <a:p>
            <a:pPr indent="-361950" lvl="0" marL="457200" rtl="0" algn="l">
              <a:spcBef>
                <a:spcPts val="0"/>
              </a:spcBef>
              <a:spcAft>
                <a:spcPts val="0"/>
              </a:spcAft>
              <a:buSzPts val="2100"/>
              <a:buChar char="●"/>
            </a:pPr>
            <a:r>
              <a:rPr lang="en" sz="2100"/>
              <a:t>Scaling up to terabytes and beyond</a:t>
            </a:r>
            <a:endParaRPr sz="2100"/>
          </a:p>
          <a:p>
            <a:pPr indent="-361950" lvl="1" marL="914400" rtl="0" algn="l">
              <a:spcBef>
                <a:spcPts val="0"/>
              </a:spcBef>
              <a:spcAft>
                <a:spcPts val="0"/>
              </a:spcAft>
              <a:buSzPts val="2100"/>
              <a:buChar char="○"/>
            </a:pPr>
            <a:r>
              <a:rPr lang="en" sz="2100"/>
              <a:t>MapReduce, Spark</a:t>
            </a:r>
            <a:endParaRPr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 logistics: Lectures</a:t>
            </a:r>
            <a:endParaRPr/>
          </a:p>
        </p:txBody>
      </p:sp>
      <p:sp>
        <p:nvSpPr>
          <p:cNvPr id="205" name="Google Shape;205;p27"/>
          <p:cNvSpPr txBox="1"/>
          <p:nvPr>
            <p:ph idx="1" type="body"/>
          </p:nvPr>
        </p:nvSpPr>
        <p:spPr>
          <a:xfrm>
            <a:off x="352700" y="969375"/>
            <a:ext cx="7939500" cy="3862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b="1" lang="en" sz="2100"/>
              <a:t>Wednesdays 8:15 - 10:00</a:t>
            </a:r>
            <a:endParaRPr b="1" sz="2100"/>
          </a:p>
          <a:p>
            <a:pPr indent="-361950" lvl="0" marL="457200" rtl="0" algn="l">
              <a:spcBef>
                <a:spcPts val="0"/>
              </a:spcBef>
              <a:spcAft>
                <a:spcPts val="0"/>
              </a:spcAft>
              <a:buSzPts val="2100"/>
              <a:buChar char="●"/>
            </a:pPr>
            <a:r>
              <a:rPr lang="en" sz="2100"/>
              <a:t>⅓ of students may join in person in Rolex Forum</a:t>
            </a:r>
            <a:endParaRPr sz="2100"/>
          </a:p>
          <a:p>
            <a:pPr indent="-361950" lvl="1" marL="914400" rtl="0" algn="l">
              <a:spcBef>
                <a:spcPts val="0"/>
              </a:spcBef>
              <a:spcAft>
                <a:spcPts val="0"/>
              </a:spcAft>
              <a:buSzPts val="2100"/>
              <a:buChar char="○"/>
            </a:pPr>
            <a:r>
              <a:rPr lang="en" sz="2100"/>
              <a:t>I’d love to see you in person, so do come if you can!</a:t>
            </a:r>
            <a:endParaRPr sz="2100"/>
          </a:p>
          <a:p>
            <a:pPr indent="-361950" lvl="0" marL="457200" rtl="0" algn="l">
              <a:spcBef>
                <a:spcPts val="0"/>
              </a:spcBef>
              <a:spcAft>
                <a:spcPts val="0"/>
              </a:spcAft>
              <a:buSzPts val="2100"/>
              <a:buChar char="●"/>
            </a:pPr>
            <a:r>
              <a:rPr lang="en" sz="2100"/>
              <a:t>⅔ of students watch lecture on Zoom</a:t>
            </a:r>
            <a:endParaRPr sz="2100"/>
          </a:p>
          <a:p>
            <a:pPr indent="-361950" lvl="1" marL="914400" rtl="0" algn="l">
              <a:spcBef>
                <a:spcPts val="0"/>
              </a:spcBef>
              <a:spcAft>
                <a:spcPts val="0"/>
              </a:spcAft>
              <a:buSzPts val="2100"/>
              <a:buChar char="○"/>
            </a:pPr>
            <a:r>
              <a:rPr lang="en" sz="2100"/>
              <a:t>Live stream: </a:t>
            </a:r>
            <a:r>
              <a:rPr b="1" lang="en" sz="2100" u="sng">
                <a:solidFill>
                  <a:schemeClr val="hlink"/>
                </a:solidFill>
                <a:highlight>
                  <a:srgbClr val="F1C232"/>
                </a:highlight>
                <a:hlinkClick r:id="rId3"/>
              </a:rPr>
              <a:t>https://go.epfl.ch/ada2020-zoom-lecture</a:t>
            </a:r>
            <a:r>
              <a:rPr b="1" lang="en" sz="2100">
                <a:highlight>
                  <a:srgbClr val="F1C232"/>
                </a:highlight>
              </a:rPr>
              <a:t> </a:t>
            </a:r>
            <a:endParaRPr b="1" sz="2100">
              <a:highlight>
                <a:srgbClr val="F1C232"/>
              </a:highlight>
            </a:endParaRPr>
          </a:p>
          <a:p>
            <a:pPr indent="-361950" lvl="1" marL="914400" rtl="0" algn="l">
              <a:spcBef>
                <a:spcPts val="0"/>
              </a:spcBef>
              <a:spcAft>
                <a:spcPts val="0"/>
              </a:spcAft>
              <a:buSzPts val="2100"/>
              <a:buChar char="○"/>
            </a:pPr>
            <a:r>
              <a:rPr lang="en" sz="2100"/>
              <a:t>If meeting reaches capacity of 300 attendees (and only then!), connect via the “overflow room”: </a:t>
            </a:r>
            <a:r>
              <a:rPr lang="en" sz="1000" u="sng">
                <a:solidFill>
                  <a:schemeClr val="hlink"/>
                </a:solidFill>
                <a:hlinkClick r:id="rId4"/>
              </a:rPr>
              <a:t>https://go.epfl.ch/ada2020-zoom-lecture-overflow</a:t>
            </a:r>
            <a:endParaRPr sz="1000"/>
          </a:p>
          <a:p>
            <a:pPr indent="-361950" lvl="1" marL="914400" rtl="0" algn="l">
              <a:spcBef>
                <a:spcPts val="0"/>
              </a:spcBef>
              <a:spcAft>
                <a:spcPts val="0"/>
              </a:spcAft>
              <a:buSzPts val="2100"/>
              <a:buChar char="○"/>
            </a:pPr>
            <a:r>
              <a:rPr lang="en" sz="2100"/>
              <a:t>Must be logged in to Zoom</a:t>
            </a:r>
            <a:endParaRPr sz="2100"/>
          </a:p>
          <a:p>
            <a:pPr indent="-361950" lvl="1" marL="914400" rtl="0" algn="l">
              <a:spcBef>
                <a:spcPts val="0"/>
              </a:spcBef>
              <a:spcAft>
                <a:spcPts val="0"/>
              </a:spcAft>
              <a:buSzPts val="2100"/>
              <a:buChar char="○"/>
            </a:pPr>
            <a:r>
              <a:rPr lang="en" sz="2100"/>
              <a:t>Passcode 811811 (mnemonic: “ADA-leven ADA-leven”)</a:t>
            </a:r>
            <a:endParaRPr sz="2100"/>
          </a:p>
        </p:txBody>
      </p:sp>
      <p:sp>
        <p:nvSpPr>
          <p:cNvPr id="206" name="Google Shape;206;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idx="1" type="body"/>
          </p:nvPr>
        </p:nvSpPr>
        <p:spPr>
          <a:xfrm>
            <a:off x="352700" y="1017508"/>
            <a:ext cx="7939500" cy="3522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Fridays 13:15 - 15:00</a:t>
            </a:r>
            <a:endParaRPr b="1" sz="2000"/>
          </a:p>
          <a:p>
            <a:pPr indent="-355600" lvl="0" marL="457200" rtl="0" algn="l">
              <a:spcBef>
                <a:spcPts val="0"/>
              </a:spcBef>
              <a:spcAft>
                <a:spcPts val="0"/>
              </a:spcAft>
              <a:buSzPts val="2000"/>
              <a:buChar char="●"/>
            </a:pPr>
            <a:r>
              <a:rPr lang="en" sz="2000"/>
              <a:t>Zoom only (must be logged in, passcode 811811), </a:t>
            </a:r>
            <a:r>
              <a:rPr b="1" lang="en" sz="2000"/>
              <a:t>not</a:t>
            </a:r>
            <a:r>
              <a:rPr lang="en" sz="2000"/>
              <a:t> recorded</a:t>
            </a:r>
            <a:endParaRPr sz="2000"/>
          </a:p>
          <a:p>
            <a:pPr indent="-361950" lvl="0" marL="457200" rtl="0" algn="l">
              <a:spcBef>
                <a:spcPts val="0"/>
              </a:spcBef>
              <a:spcAft>
                <a:spcPts val="0"/>
              </a:spcAft>
              <a:buSzPts val="2100"/>
              <a:buChar char="●"/>
            </a:pPr>
            <a:r>
              <a:rPr lang="en" sz="2100"/>
              <a:t>Live session: </a:t>
            </a:r>
            <a:r>
              <a:rPr b="1" lang="en" sz="2100" u="sng">
                <a:solidFill>
                  <a:schemeClr val="hlink"/>
                </a:solidFill>
                <a:highlight>
                  <a:srgbClr val="F1C232"/>
                </a:highlight>
                <a:hlinkClick r:id="rId3"/>
              </a:rPr>
              <a:t>https://go.epfl.ch/ada2020-zoom-lab</a:t>
            </a:r>
            <a:r>
              <a:rPr b="1" lang="en" sz="2100">
                <a:highlight>
                  <a:srgbClr val="F1C232"/>
                </a:highlight>
              </a:rPr>
              <a:t> </a:t>
            </a:r>
            <a:endParaRPr b="1" sz="2100">
              <a:highlight>
                <a:srgbClr val="F1C232"/>
              </a:highlight>
            </a:endParaRPr>
          </a:p>
          <a:p>
            <a:pPr indent="-361950" lvl="0" marL="457200" rtl="0" algn="l">
              <a:spcBef>
                <a:spcPts val="0"/>
              </a:spcBef>
              <a:spcAft>
                <a:spcPts val="0"/>
              </a:spcAft>
              <a:buSzPts val="2100"/>
              <a:buChar char="●"/>
            </a:pPr>
            <a:r>
              <a:rPr lang="en" sz="2100"/>
              <a:t>If meeting reaches capacity of 300 attendees (and only then!), connect via the “overflow room”: </a:t>
            </a:r>
            <a:r>
              <a:rPr lang="en" sz="1000" u="sng">
                <a:solidFill>
                  <a:schemeClr val="hlink"/>
                </a:solidFill>
                <a:hlinkClick r:id="rId4"/>
              </a:rPr>
              <a:t>https://go.epfl.ch/ada2020-zoom-lab-overflow</a:t>
            </a:r>
            <a:r>
              <a:rPr lang="en" sz="1000"/>
              <a:t> </a:t>
            </a:r>
            <a:endParaRPr sz="1000"/>
          </a:p>
          <a:p>
            <a:pPr indent="-355600" lvl="0" marL="457200" rtl="0" algn="l">
              <a:spcBef>
                <a:spcPts val="0"/>
              </a:spcBef>
              <a:spcAft>
                <a:spcPts val="0"/>
              </a:spcAft>
              <a:buSzPts val="2000"/>
              <a:buChar char="●"/>
            </a:pPr>
            <a:r>
              <a:rPr lang="en" sz="2000"/>
              <a:t>You solve exercises we make available the day before, can ask questions and get help from assistants</a:t>
            </a:r>
            <a:endParaRPr sz="2000"/>
          </a:p>
          <a:p>
            <a:pPr indent="-355600" lvl="0" marL="457200" rtl="0" algn="l">
              <a:spcBef>
                <a:spcPts val="0"/>
              </a:spcBef>
              <a:spcAft>
                <a:spcPts val="0"/>
              </a:spcAft>
              <a:buSzPts val="2000"/>
              <a:buChar char="●"/>
            </a:pPr>
            <a:r>
              <a:rPr lang="en" sz="2000"/>
              <a:t>Can connect with assistants in the spirit of office hours</a:t>
            </a:r>
            <a:endParaRPr sz="2000"/>
          </a:p>
          <a:p>
            <a:pPr indent="-355600" lvl="0" marL="457200" rtl="0" algn="l">
              <a:spcBef>
                <a:spcPts val="0"/>
              </a:spcBef>
              <a:spcAft>
                <a:spcPts val="0"/>
              </a:spcAft>
              <a:buSzPts val="2000"/>
              <a:buChar char="●"/>
            </a:pPr>
            <a:r>
              <a:rPr lang="en" sz="2000"/>
              <a:t>Sometimes brief tutorials</a:t>
            </a:r>
            <a:endParaRPr sz="2000"/>
          </a:p>
          <a:p>
            <a:pPr indent="-355600" lvl="0" marL="457200" rtl="0" algn="l">
              <a:spcBef>
                <a:spcPts val="0"/>
              </a:spcBef>
              <a:spcAft>
                <a:spcPts val="0"/>
              </a:spcAft>
              <a:buSzPts val="2000"/>
              <a:buChar char="●"/>
            </a:pPr>
            <a:r>
              <a:rPr lang="en" sz="2000"/>
              <a:t>Possibly invited speakers from industry and academia</a:t>
            </a:r>
            <a:endParaRPr sz="2000"/>
          </a:p>
        </p:txBody>
      </p:sp>
      <p:sp>
        <p:nvSpPr>
          <p:cNvPr id="212" name="Google Shape;212;p28"/>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 logistics: Lab sessions</a:t>
            </a:r>
            <a:endParaRPr/>
          </a:p>
        </p:txBody>
      </p:sp>
      <p:sp>
        <p:nvSpPr>
          <p:cNvPr id="213" name="Google Shape;213;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9" name="Google Shape;219;p29"/>
          <p:cNvPicPr preferRelativeResize="0"/>
          <p:nvPr/>
        </p:nvPicPr>
        <p:blipFill>
          <a:blip r:embed="rId3">
            <a:alphaModFix/>
          </a:blip>
          <a:stretch>
            <a:fillRect/>
          </a:stretch>
        </p:blipFill>
        <p:spPr>
          <a:xfrm>
            <a:off x="1476375" y="-457200"/>
            <a:ext cx="6191251" cy="6191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30"/>
          <p:cNvSpPr txBox="1"/>
          <p:nvPr>
            <p:ph type="title"/>
          </p:nvPr>
        </p:nvSpPr>
        <p:spPr>
          <a:xfrm>
            <a:off x="342850" y="250700"/>
            <a:ext cx="805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Corona remarks</a:t>
            </a:r>
            <a:endParaRPr/>
          </a:p>
        </p:txBody>
      </p:sp>
      <p:sp>
        <p:nvSpPr>
          <p:cNvPr id="226" name="Google Shape;226;p30"/>
          <p:cNvSpPr txBox="1"/>
          <p:nvPr>
            <p:ph idx="1" type="body"/>
          </p:nvPr>
        </p:nvSpPr>
        <p:spPr>
          <a:xfrm>
            <a:off x="352700" y="965725"/>
            <a:ext cx="7939500" cy="397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In class, you must wear a mask</a:t>
            </a:r>
            <a:endParaRPr sz="2100"/>
          </a:p>
          <a:p>
            <a:pPr indent="-361950" lvl="0" marL="457200" rtl="0" algn="l">
              <a:spcBef>
                <a:spcPts val="0"/>
              </a:spcBef>
              <a:spcAft>
                <a:spcPts val="0"/>
              </a:spcAft>
              <a:buSzPts val="2100"/>
              <a:buChar char="●"/>
            </a:pPr>
            <a:r>
              <a:rPr lang="en" sz="2100"/>
              <a:t>I will take mine off when far from you, will wear it when close</a:t>
            </a:r>
            <a:endParaRPr sz="2100"/>
          </a:p>
          <a:p>
            <a:pPr indent="-361950" lvl="0" marL="457200" rtl="0" algn="l">
              <a:spcBef>
                <a:spcPts val="0"/>
              </a:spcBef>
              <a:spcAft>
                <a:spcPts val="0"/>
              </a:spcAft>
              <a:buSzPts val="2100"/>
              <a:buChar char="●"/>
            </a:pPr>
            <a:r>
              <a:rPr lang="en" sz="2100"/>
              <a:t>Feel free to zoom in even when physically attending class</a:t>
            </a:r>
            <a:endParaRPr sz="2100"/>
          </a:p>
          <a:p>
            <a:pPr indent="-361950" lvl="1" marL="914400" rtl="0" algn="l">
              <a:spcBef>
                <a:spcPts val="0"/>
              </a:spcBef>
              <a:spcAft>
                <a:spcPts val="0"/>
              </a:spcAft>
              <a:buSzPts val="2100"/>
              <a:buChar char="○"/>
            </a:pPr>
            <a:r>
              <a:rPr lang="en" sz="2100"/>
              <a:t>For interactive elements such as Zoom chat, Zoom polls, Zoom breakout rooms (trial later!)</a:t>
            </a:r>
            <a:endParaRPr sz="2100"/>
          </a:p>
          <a:p>
            <a:pPr indent="-361950" lvl="1" marL="914400" rtl="0" algn="l">
              <a:spcBef>
                <a:spcPts val="0"/>
              </a:spcBef>
              <a:spcAft>
                <a:spcPts val="0"/>
              </a:spcAft>
              <a:buSzPts val="2100"/>
              <a:buChar char="○"/>
            </a:pPr>
            <a:r>
              <a:rPr lang="en" sz="2100"/>
              <a:t>Mute speakers or wear headphones</a:t>
            </a:r>
            <a:endParaRPr sz="2100"/>
          </a:p>
          <a:p>
            <a:pPr indent="-361950" lvl="0" marL="457200" rtl="0" algn="l">
              <a:spcBef>
                <a:spcPts val="0"/>
              </a:spcBef>
              <a:spcAft>
                <a:spcPts val="0"/>
              </a:spcAft>
              <a:buSzPts val="2100"/>
              <a:buChar char="●"/>
            </a:pPr>
            <a:r>
              <a:rPr lang="en" sz="2100"/>
              <a:t>Ask questions!</a:t>
            </a:r>
            <a:endParaRPr sz="2100"/>
          </a:p>
          <a:p>
            <a:pPr indent="-361950" lvl="1" marL="914400" rtl="0" algn="l">
              <a:spcBef>
                <a:spcPts val="0"/>
              </a:spcBef>
              <a:spcAft>
                <a:spcPts val="0"/>
              </a:spcAft>
              <a:buSzPts val="2100"/>
              <a:buChar char="○"/>
            </a:pPr>
            <a:r>
              <a:rPr lang="en" sz="2100"/>
              <a:t>In room: raise hands or use Zoom chat</a:t>
            </a:r>
            <a:endParaRPr sz="2100"/>
          </a:p>
          <a:p>
            <a:pPr indent="-361950" lvl="1" marL="914400" rtl="0" algn="l">
              <a:spcBef>
                <a:spcPts val="0"/>
              </a:spcBef>
              <a:spcAft>
                <a:spcPts val="0"/>
              </a:spcAft>
              <a:buSzPts val="2100"/>
              <a:buChar char="○"/>
            </a:pPr>
            <a:r>
              <a:rPr lang="en" sz="2100"/>
              <a:t>On Zoom: use chat. We can unmute you so you can ask in person (if you want).</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342850" y="8872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Grading</a:t>
            </a:r>
            <a:endParaRPr/>
          </a:p>
        </p:txBody>
      </p:sp>
      <p:sp>
        <p:nvSpPr>
          <p:cNvPr id="232" name="Google Shape;232;p31"/>
          <p:cNvSpPr txBox="1"/>
          <p:nvPr>
            <p:ph idx="1" type="body"/>
          </p:nvPr>
        </p:nvSpPr>
        <p:spPr>
          <a:xfrm>
            <a:off x="153275" y="575150"/>
            <a:ext cx="8765700" cy="4360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33</a:t>
            </a:r>
            <a:r>
              <a:rPr lang="en" sz="1800"/>
              <a:t>% </a:t>
            </a:r>
            <a:r>
              <a:rPr b="1" lang="en" sz="1800"/>
              <a:t>Homework assignments (2)</a:t>
            </a:r>
            <a:endParaRPr sz="1800"/>
          </a:p>
          <a:p>
            <a:pPr indent="-342900" lvl="1" marL="914400" rtl="0" algn="l">
              <a:lnSpc>
                <a:spcPct val="100000"/>
              </a:lnSpc>
              <a:spcBef>
                <a:spcPts val="0"/>
              </a:spcBef>
              <a:spcAft>
                <a:spcPts val="0"/>
              </a:spcAft>
              <a:buSzPts val="1800"/>
              <a:buChar char="○"/>
            </a:pPr>
            <a:r>
              <a:rPr lang="en" sz="1800"/>
              <a:t>Involving skills required from data scientists</a:t>
            </a:r>
            <a:endParaRPr sz="1800"/>
          </a:p>
          <a:p>
            <a:pPr indent="-342900" lvl="1" marL="914400" rtl="0" algn="l">
              <a:lnSpc>
                <a:spcPct val="100000"/>
              </a:lnSpc>
              <a:spcBef>
                <a:spcPts val="0"/>
              </a:spcBef>
              <a:spcAft>
                <a:spcPts val="0"/>
              </a:spcAft>
              <a:buSzPts val="1800"/>
              <a:buChar char="○"/>
            </a:pPr>
            <a:r>
              <a:rPr lang="en" sz="1800"/>
              <a:t>Groups of 3 students (may switch groups after Homework 1)</a:t>
            </a:r>
            <a:endParaRPr sz="1800"/>
          </a:p>
          <a:p>
            <a:pPr indent="-342900" lvl="1" marL="914400" rtl="0" algn="l">
              <a:lnSpc>
                <a:spcPct val="100000"/>
              </a:lnSpc>
              <a:spcBef>
                <a:spcPts val="0"/>
              </a:spcBef>
              <a:spcAft>
                <a:spcPts val="0"/>
              </a:spcAft>
              <a:buSzPts val="1800"/>
              <a:buChar char="○"/>
            </a:pPr>
            <a:r>
              <a:rPr lang="en" sz="1800"/>
              <a:t>Homework of </a:t>
            </a:r>
            <a:r>
              <a:rPr lang="en" sz="1800" u="sng">
                <a:solidFill>
                  <a:schemeClr val="hlink"/>
                </a:solidFill>
                <a:hlinkClick r:id="rId3"/>
              </a:rPr>
              <a:t>2017</a:t>
            </a:r>
            <a:r>
              <a:rPr lang="en" sz="1800"/>
              <a:t>, </a:t>
            </a:r>
            <a:r>
              <a:rPr lang="en" sz="1800" u="sng">
                <a:solidFill>
                  <a:schemeClr val="hlink"/>
                </a:solidFill>
                <a:hlinkClick r:id="rId4"/>
              </a:rPr>
              <a:t>2018</a:t>
            </a:r>
            <a:r>
              <a:rPr lang="en" sz="1800"/>
              <a:t>, </a:t>
            </a:r>
            <a:r>
              <a:rPr lang="en" sz="1800" u="sng">
                <a:solidFill>
                  <a:schemeClr val="hlink"/>
                </a:solidFill>
                <a:hlinkClick r:id="rId5"/>
              </a:rPr>
              <a:t>2019</a:t>
            </a:r>
            <a:endParaRPr sz="1800"/>
          </a:p>
          <a:p>
            <a:pPr indent="-342900" lvl="0" marL="457200" rtl="0" algn="l">
              <a:lnSpc>
                <a:spcPct val="100000"/>
              </a:lnSpc>
              <a:spcBef>
                <a:spcPts val="0"/>
              </a:spcBef>
              <a:spcAft>
                <a:spcPts val="0"/>
              </a:spcAft>
              <a:buSzPts val="1800"/>
              <a:buChar char="●"/>
            </a:pPr>
            <a:r>
              <a:rPr lang="en" sz="1800"/>
              <a:t>33% </a:t>
            </a:r>
            <a:r>
              <a:rPr b="1" lang="en" sz="1800"/>
              <a:t>Final</a:t>
            </a:r>
            <a:r>
              <a:rPr lang="en" sz="1800"/>
              <a:t> </a:t>
            </a:r>
            <a:r>
              <a:rPr b="1" lang="en" sz="1800"/>
              <a:t>exam</a:t>
            </a:r>
            <a:r>
              <a:rPr lang="en" sz="1800"/>
              <a:t> (date TBD)</a:t>
            </a:r>
            <a:endParaRPr sz="1800"/>
          </a:p>
          <a:p>
            <a:pPr indent="-342900" lvl="1" marL="914400" rtl="0" algn="l">
              <a:lnSpc>
                <a:spcPct val="100000"/>
              </a:lnSpc>
              <a:spcBef>
                <a:spcPts val="0"/>
              </a:spcBef>
              <a:spcAft>
                <a:spcPts val="0"/>
              </a:spcAft>
              <a:buSzPts val="1800"/>
              <a:buChar char="○"/>
            </a:pPr>
            <a:r>
              <a:rPr lang="en" sz="1800"/>
              <a:t>Mini data analysis project</a:t>
            </a:r>
            <a:endParaRPr sz="1800"/>
          </a:p>
          <a:p>
            <a:pPr indent="-342900" lvl="1" marL="914400" rtl="0" algn="l">
              <a:lnSpc>
                <a:spcPct val="100000"/>
              </a:lnSpc>
              <a:spcBef>
                <a:spcPts val="0"/>
              </a:spcBef>
              <a:spcAft>
                <a:spcPts val="0"/>
              </a:spcAft>
              <a:buSzPts val="1800"/>
              <a:buChar char="○"/>
            </a:pPr>
            <a:r>
              <a:rPr lang="en" sz="1800"/>
              <a:t>Done on laptop, individually, on campus 😱</a:t>
            </a:r>
            <a:endParaRPr sz="1800"/>
          </a:p>
          <a:p>
            <a:pPr indent="-342900" lvl="1" marL="914400" rtl="0" algn="l">
              <a:lnSpc>
                <a:spcPct val="100000"/>
              </a:lnSpc>
              <a:spcBef>
                <a:spcPts val="0"/>
              </a:spcBef>
              <a:spcAft>
                <a:spcPts val="0"/>
              </a:spcAft>
              <a:buSzPts val="1800"/>
              <a:buChar char="○"/>
            </a:pPr>
            <a:r>
              <a:rPr lang="en" sz="1800"/>
              <a:t>F</a:t>
            </a:r>
            <a:r>
              <a:rPr lang="en" sz="1800"/>
              <a:t>inal exams of </a:t>
            </a:r>
            <a:r>
              <a:rPr lang="en" sz="1800" u="sng">
                <a:solidFill>
                  <a:schemeClr val="hlink"/>
                </a:solidFill>
                <a:hlinkClick r:id="rId6"/>
              </a:rPr>
              <a:t>2017</a:t>
            </a:r>
            <a:r>
              <a:rPr lang="en" sz="1800"/>
              <a:t>, </a:t>
            </a:r>
            <a:r>
              <a:rPr lang="en" sz="1800" u="sng">
                <a:solidFill>
                  <a:schemeClr val="hlink"/>
                </a:solidFill>
                <a:hlinkClick r:id="rId7"/>
              </a:rPr>
              <a:t>2018</a:t>
            </a:r>
            <a:r>
              <a:rPr lang="en" sz="1800"/>
              <a:t>, </a:t>
            </a:r>
            <a:r>
              <a:rPr lang="en" sz="1800" u="sng">
                <a:solidFill>
                  <a:schemeClr val="hlink"/>
                </a:solidFill>
                <a:hlinkClick r:id="rId8"/>
              </a:rPr>
              <a:t>2019</a:t>
            </a:r>
            <a:endParaRPr sz="1800"/>
          </a:p>
          <a:p>
            <a:pPr indent="-342900" lvl="0" marL="457200" rtl="0" algn="l">
              <a:lnSpc>
                <a:spcPct val="100000"/>
              </a:lnSpc>
              <a:spcBef>
                <a:spcPts val="0"/>
              </a:spcBef>
              <a:spcAft>
                <a:spcPts val="0"/>
              </a:spcAft>
              <a:buSzPts val="1800"/>
              <a:buChar char="●"/>
            </a:pPr>
            <a:r>
              <a:rPr lang="en" sz="1800"/>
              <a:t>3</a:t>
            </a:r>
            <a:r>
              <a:rPr lang="en" sz="1800"/>
              <a:t>3% </a:t>
            </a:r>
            <a:r>
              <a:rPr b="1" lang="en" sz="1800"/>
              <a:t>Project</a:t>
            </a:r>
            <a:r>
              <a:rPr lang="en" sz="1800"/>
              <a:t> (more details soon)</a:t>
            </a:r>
            <a:endParaRPr sz="1800"/>
          </a:p>
          <a:p>
            <a:pPr indent="-342900" lvl="1" marL="914400" rtl="0" algn="l">
              <a:lnSpc>
                <a:spcPct val="100000"/>
              </a:lnSpc>
              <a:spcBef>
                <a:spcPts val="0"/>
              </a:spcBef>
              <a:spcAft>
                <a:spcPts val="0"/>
              </a:spcAft>
              <a:buSzPts val="1800"/>
              <a:buChar char="○"/>
            </a:pPr>
            <a:r>
              <a:rPr lang="en" sz="1800"/>
              <a:t>Replication of data analysis from published scientific paper</a:t>
            </a:r>
            <a:endParaRPr sz="1800"/>
          </a:p>
          <a:p>
            <a:pPr indent="-342900" lvl="2" marL="1371600" rtl="0" algn="l">
              <a:lnSpc>
                <a:spcPct val="100000"/>
              </a:lnSpc>
              <a:spcBef>
                <a:spcPts val="0"/>
              </a:spcBef>
              <a:spcAft>
                <a:spcPts val="0"/>
              </a:spcAft>
              <a:buSzPts val="1800"/>
              <a:buChar char="■"/>
            </a:pPr>
            <a:r>
              <a:rPr lang="en" sz="1800"/>
              <a:t>Done individually</a:t>
            </a:r>
            <a:endParaRPr sz="1800"/>
          </a:p>
          <a:p>
            <a:pPr indent="-342900" lvl="1" marL="914400" rtl="0" algn="l">
              <a:lnSpc>
                <a:spcPct val="100000"/>
              </a:lnSpc>
              <a:spcBef>
                <a:spcPts val="0"/>
              </a:spcBef>
              <a:spcAft>
                <a:spcPts val="0"/>
              </a:spcAft>
              <a:buSzPts val="1800"/>
              <a:buChar char="○"/>
            </a:pPr>
            <a:r>
              <a:rPr lang="en" sz="1800"/>
              <a:t>Freestyle extension of replicated data analysis</a:t>
            </a:r>
            <a:endParaRPr sz="1800"/>
          </a:p>
          <a:p>
            <a:pPr indent="-342900" lvl="2" marL="1371600" rtl="0" algn="l">
              <a:lnSpc>
                <a:spcPct val="100000"/>
              </a:lnSpc>
              <a:spcBef>
                <a:spcPts val="0"/>
              </a:spcBef>
              <a:spcAft>
                <a:spcPts val="0"/>
              </a:spcAft>
              <a:buSzPts val="1800"/>
              <a:buChar char="■"/>
            </a:pPr>
            <a:r>
              <a:rPr lang="en" sz="1800"/>
              <a:t>Done in g</a:t>
            </a:r>
            <a:r>
              <a:rPr lang="en" sz="1800"/>
              <a:t>roups of 3 students (same as for homework)</a:t>
            </a:r>
            <a:endParaRPr sz="1800"/>
          </a:p>
          <a:p>
            <a:pPr indent="-342900" lvl="1" marL="914400" rtl="0" algn="l">
              <a:lnSpc>
                <a:spcPct val="100000"/>
              </a:lnSpc>
              <a:spcBef>
                <a:spcPts val="0"/>
              </a:spcBef>
              <a:spcAft>
                <a:spcPts val="0"/>
              </a:spcAft>
              <a:buSzPts val="1800"/>
              <a:buChar char="○"/>
            </a:pPr>
            <a:r>
              <a:rPr lang="en" sz="1800"/>
              <a:t>Projects of </a:t>
            </a:r>
            <a:r>
              <a:rPr lang="en" sz="1800" u="sng">
                <a:solidFill>
                  <a:schemeClr val="hlink"/>
                </a:solidFill>
                <a:hlinkClick r:id="rId9"/>
              </a:rPr>
              <a:t>2017</a:t>
            </a:r>
            <a:r>
              <a:rPr lang="en" sz="1800"/>
              <a:t>, </a:t>
            </a:r>
            <a:r>
              <a:rPr lang="en" sz="1800" u="sng">
                <a:solidFill>
                  <a:schemeClr val="hlink"/>
                </a:solidFill>
                <a:hlinkClick r:id="rId10"/>
              </a:rPr>
              <a:t>2018</a:t>
            </a:r>
            <a:r>
              <a:rPr lang="en" sz="1800"/>
              <a:t>, </a:t>
            </a:r>
            <a:r>
              <a:rPr lang="en" sz="1800" u="sng">
                <a:solidFill>
                  <a:schemeClr val="hlink"/>
                </a:solidFill>
                <a:hlinkClick r:id="rId11"/>
              </a:rPr>
              <a:t>2019</a:t>
            </a:r>
            <a:r>
              <a:rPr lang="en" sz="1800"/>
              <a:t> (but there no replication part earlier)</a:t>
            </a:r>
            <a:endParaRPr sz="1800"/>
          </a:p>
        </p:txBody>
      </p:sp>
      <p:sp>
        <p:nvSpPr>
          <p:cNvPr id="233" name="Google Shape;233;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31"/>
          <p:cNvPicPr preferRelativeResize="0"/>
          <p:nvPr/>
        </p:nvPicPr>
        <p:blipFill>
          <a:blip r:embed="rId12">
            <a:alphaModFix/>
          </a:blip>
          <a:stretch>
            <a:fillRect/>
          </a:stretch>
        </p:blipFill>
        <p:spPr>
          <a:xfrm>
            <a:off x="7685775" y="3247900"/>
            <a:ext cx="1116625" cy="960925"/>
          </a:xfrm>
          <a:prstGeom prst="rect">
            <a:avLst/>
          </a:prstGeom>
          <a:noFill/>
          <a:ln>
            <a:noFill/>
          </a:ln>
        </p:spPr>
      </p:pic>
      <p:sp>
        <p:nvSpPr>
          <p:cNvPr id="235" name="Google Shape;235;p31"/>
          <p:cNvSpPr txBox="1"/>
          <p:nvPr/>
        </p:nvSpPr>
        <p:spPr>
          <a:xfrm>
            <a:off x="980400" y="1489550"/>
            <a:ext cx="7183200" cy="1487100"/>
          </a:xfrm>
          <a:prstGeom prst="rect">
            <a:avLst/>
          </a:prstGeom>
          <a:solidFill>
            <a:srgbClr val="FFF2CC"/>
          </a:solidFill>
          <a:ln cap="flat" cmpd="sng" w="76200">
            <a:solidFill>
              <a:srgbClr val="BF9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BF9000"/>
                </a:solidFill>
                <a:latin typeface="Helvetica Neue"/>
                <a:ea typeface="Helvetica Neue"/>
                <a:cs typeface="Helvetica Neue"/>
                <a:sym typeface="Helvetica Neue"/>
              </a:rPr>
              <a:t>This class will be hard work,</a:t>
            </a:r>
            <a:endParaRPr b="1" sz="4000">
              <a:solidFill>
                <a:srgbClr val="BF9000"/>
              </a:solidFill>
              <a:latin typeface="Helvetica Neue"/>
              <a:ea typeface="Helvetica Neue"/>
              <a:cs typeface="Helvetica Neue"/>
              <a:sym typeface="Helvetica Neue"/>
            </a:endParaRPr>
          </a:p>
          <a:p>
            <a:pPr indent="0" lvl="0" marL="0" rtl="0" algn="ctr">
              <a:spcBef>
                <a:spcPts val="0"/>
              </a:spcBef>
              <a:spcAft>
                <a:spcPts val="0"/>
              </a:spcAft>
              <a:buNone/>
            </a:pPr>
            <a:r>
              <a:rPr b="1" lang="en" sz="4000">
                <a:solidFill>
                  <a:srgbClr val="BF9000"/>
                </a:solidFill>
                <a:latin typeface="Helvetica Neue"/>
                <a:ea typeface="Helvetica Neue"/>
                <a:cs typeface="Helvetica Neue"/>
                <a:sym typeface="Helvetica Neue"/>
              </a:rPr>
              <a:t>b</a:t>
            </a:r>
            <a:r>
              <a:rPr b="1" lang="en" sz="4000">
                <a:solidFill>
                  <a:srgbClr val="BF9000"/>
                </a:solidFill>
                <a:latin typeface="Helvetica Neue"/>
                <a:ea typeface="Helvetica Neue"/>
                <a:cs typeface="Helvetica Neue"/>
                <a:sym typeface="Helvetica Neue"/>
              </a:rPr>
              <a:t>ut it will get you a job.</a:t>
            </a:r>
            <a:endParaRPr sz="30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Important websites</a:t>
            </a:r>
            <a:endParaRPr>
              <a:latin typeface="Helvetica Neue"/>
              <a:ea typeface="Helvetica Neue"/>
              <a:cs typeface="Helvetica Neue"/>
              <a:sym typeface="Helvetica Neue"/>
            </a:endParaRPr>
          </a:p>
        </p:txBody>
      </p:sp>
      <p:sp>
        <p:nvSpPr>
          <p:cNvPr id="78" name="Google Shape;78;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4"/>
          <p:cNvSpPr txBox="1"/>
          <p:nvPr/>
        </p:nvSpPr>
        <p:spPr>
          <a:xfrm>
            <a:off x="1986800" y="1606025"/>
            <a:ext cx="61188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u="sng">
                <a:solidFill>
                  <a:schemeClr val="hlink"/>
                </a:solidFill>
                <a:latin typeface="Helvetica Neue"/>
                <a:ea typeface="Helvetica Neue"/>
                <a:cs typeface="Helvetica Neue"/>
                <a:sym typeface="Helvetica Neue"/>
                <a:hlinkClick r:id="rId3"/>
              </a:rPr>
              <a:t>http://ada.epfl.ch</a:t>
            </a:r>
            <a:endParaRPr sz="2900">
              <a:latin typeface="Helvetica Neue"/>
              <a:ea typeface="Helvetica Neue"/>
              <a:cs typeface="Helvetica Neue"/>
              <a:sym typeface="Helvetica Neue"/>
            </a:endParaRPr>
          </a:p>
          <a:p>
            <a:pPr indent="0" lvl="0" marL="0" rtl="0" algn="l">
              <a:spcBef>
                <a:spcPts val="0"/>
              </a:spcBef>
              <a:spcAft>
                <a:spcPts val="0"/>
              </a:spcAft>
              <a:buClr>
                <a:schemeClr val="dk2"/>
              </a:buClr>
              <a:buSzPts val="1100"/>
              <a:buFont typeface="Arial"/>
              <a:buNone/>
            </a:pPr>
            <a:r>
              <a:rPr lang="en" sz="1800">
                <a:solidFill>
                  <a:schemeClr val="dk2"/>
                </a:solidFill>
                <a:latin typeface="Helvetica Neue"/>
                <a:ea typeface="Helvetica Neue"/>
                <a:cs typeface="Helvetica Neue"/>
                <a:sym typeface="Helvetica Neue"/>
              </a:rPr>
              <a:t>Your main entry point. All materials linked from there.</a:t>
            </a:r>
            <a:endParaRPr sz="3000">
              <a:latin typeface="Helvetica Neue"/>
              <a:ea typeface="Helvetica Neue"/>
              <a:cs typeface="Helvetica Neue"/>
              <a:sym typeface="Helvetica Neue"/>
            </a:endParaRPr>
          </a:p>
        </p:txBody>
      </p:sp>
      <p:sp>
        <p:nvSpPr>
          <p:cNvPr id="80" name="Google Shape;80;p14"/>
          <p:cNvSpPr txBox="1"/>
          <p:nvPr/>
        </p:nvSpPr>
        <p:spPr>
          <a:xfrm>
            <a:off x="1986800" y="3944750"/>
            <a:ext cx="61188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u="sng">
                <a:solidFill>
                  <a:schemeClr val="hlink"/>
                </a:solidFill>
                <a:latin typeface="Helvetica Neue"/>
                <a:ea typeface="Helvetica Neue"/>
                <a:cs typeface="Helvetica Neue"/>
                <a:sym typeface="Helvetica Neue"/>
                <a:hlinkClick r:id="rId4"/>
              </a:rPr>
              <a:t>https://github.com/epfl-ada/20</a:t>
            </a:r>
            <a:r>
              <a:rPr lang="en" sz="2900" u="sng">
                <a:solidFill>
                  <a:schemeClr val="hlink"/>
                </a:solidFill>
                <a:latin typeface="Helvetica Neue"/>
                <a:ea typeface="Helvetica Neue"/>
                <a:cs typeface="Helvetica Neue"/>
                <a:sym typeface="Helvetica Neue"/>
                <a:hlinkClick r:id="rId5"/>
              </a:rPr>
              <a:t>20</a:t>
            </a:r>
            <a:r>
              <a:rPr lang="en" sz="2900">
                <a:latin typeface="Helvetica Neue"/>
                <a:ea typeface="Helvetica Neue"/>
                <a:cs typeface="Helvetica Neue"/>
                <a:sym typeface="Helvetica Neue"/>
              </a:rPr>
              <a:t> </a:t>
            </a:r>
            <a:endParaRPr sz="29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Used for homework and final exam.</a:t>
            </a:r>
            <a:endParaRPr sz="2900">
              <a:latin typeface="Helvetica Neue"/>
              <a:ea typeface="Helvetica Neue"/>
              <a:cs typeface="Helvetica Neue"/>
              <a:sym typeface="Helvetica Neue"/>
            </a:endParaRPr>
          </a:p>
        </p:txBody>
      </p:sp>
      <p:sp>
        <p:nvSpPr>
          <p:cNvPr id="81" name="Google Shape;81;p14"/>
          <p:cNvSpPr txBox="1"/>
          <p:nvPr/>
        </p:nvSpPr>
        <p:spPr>
          <a:xfrm>
            <a:off x="1986800" y="2625875"/>
            <a:ext cx="70599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u="sng">
                <a:solidFill>
                  <a:schemeClr val="hlink"/>
                </a:solidFill>
                <a:latin typeface="Helvetica Neue"/>
                <a:ea typeface="Helvetica Neue"/>
                <a:cs typeface="Helvetica Neue"/>
                <a:sym typeface="Helvetica Neue"/>
                <a:hlinkClick r:id="rId6"/>
              </a:rPr>
              <a:t>https://ada2020zulip.epfl.ch</a:t>
            </a:r>
            <a:r>
              <a:rPr lang="en" sz="2900">
                <a:latin typeface="Helvetica Neue"/>
                <a:ea typeface="Helvetica Neue"/>
                <a:cs typeface="Helvetica Neue"/>
                <a:sym typeface="Helvetica Neue"/>
              </a:rPr>
              <a:t>  </a:t>
            </a:r>
            <a:endParaRPr sz="2900">
              <a:latin typeface="Helvetica Neue"/>
              <a:ea typeface="Helvetica Neue"/>
              <a:cs typeface="Helvetica Neue"/>
              <a:sym typeface="Helvetica Neue"/>
            </a:endParaRPr>
          </a:p>
          <a:p>
            <a:pPr indent="0" lvl="0" marL="0" rtl="0" algn="l">
              <a:spcBef>
                <a:spcPts val="0"/>
              </a:spcBef>
              <a:spcAft>
                <a:spcPts val="0"/>
              </a:spcAft>
              <a:buNone/>
            </a:pPr>
            <a:r>
              <a:rPr lang="en" sz="1800">
                <a:latin typeface="Helvetica Neue"/>
                <a:ea typeface="Helvetica Neue"/>
                <a:cs typeface="Helvetica Neue"/>
                <a:sym typeface="Helvetica Neue"/>
              </a:rPr>
              <a:t>Main communication channel. Sign up </a:t>
            </a:r>
            <a:r>
              <a:rPr lang="en" sz="1800" u="sng">
                <a:solidFill>
                  <a:schemeClr val="hlink"/>
                </a:solidFill>
                <a:latin typeface="Helvetica Neue"/>
                <a:ea typeface="Helvetica Neue"/>
                <a:cs typeface="Helvetica Neue"/>
                <a:sym typeface="Helvetica Neue"/>
                <a:hlinkClick r:id="rId7"/>
              </a:rPr>
              <a:t>here</a:t>
            </a:r>
            <a:r>
              <a:rPr lang="en" sz="1800">
                <a:latin typeface="Helvetica Neue"/>
                <a:ea typeface="Helvetica Neue"/>
                <a:cs typeface="Helvetica Neue"/>
                <a:sym typeface="Helvetica Neue"/>
              </a:rPr>
              <a:t> </a:t>
            </a:r>
            <a:r>
              <a:rPr lang="en" sz="1800">
                <a:solidFill>
                  <a:schemeClr val="dk2"/>
                </a:solidFill>
                <a:latin typeface="Helvetica Neue"/>
                <a:ea typeface="Helvetica Neue"/>
                <a:cs typeface="Helvetica Neue"/>
                <a:sym typeface="Helvetica Neue"/>
              </a:rPr>
              <a:t>with your EPFL email address.</a:t>
            </a:r>
            <a:endParaRPr sz="1800">
              <a:latin typeface="Helvetica Neue"/>
              <a:ea typeface="Helvetica Neue"/>
              <a:cs typeface="Helvetica Neue"/>
              <a:sym typeface="Helvetica Neue"/>
            </a:endParaRPr>
          </a:p>
        </p:txBody>
      </p:sp>
      <p:pic>
        <p:nvPicPr>
          <p:cNvPr id="82" name="Google Shape;82;p14">
            <a:hlinkClick r:id="rId8"/>
          </p:cNvPr>
          <p:cNvPicPr preferRelativeResize="0"/>
          <p:nvPr/>
        </p:nvPicPr>
        <p:blipFill>
          <a:blip r:embed="rId9">
            <a:alphaModFix/>
          </a:blip>
          <a:stretch>
            <a:fillRect/>
          </a:stretch>
        </p:blipFill>
        <p:spPr>
          <a:xfrm>
            <a:off x="733369" y="3792350"/>
            <a:ext cx="932961" cy="932975"/>
          </a:xfrm>
          <a:prstGeom prst="rect">
            <a:avLst/>
          </a:prstGeom>
          <a:noFill/>
          <a:ln>
            <a:noFill/>
          </a:ln>
        </p:spPr>
      </p:pic>
      <p:pic>
        <p:nvPicPr>
          <p:cNvPr descr="Screen Shot 2017-05-29 at 10.29.02 PM.png" id="83" name="Google Shape;83;p14"/>
          <p:cNvPicPr preferRelativeResize="0"/>
          <p:nvPr/>
        </p:nvPicPr>
        <p:blipFill>
          <a:blip r:embed="rId10">
            <a:alphaModFix/>
          </a:blip>
          <a:stretch>
            <a:fillRect/>
          </a:stretch>
        </p:blipFill>
        <p:spPr>
          <a:xfrm>
            <a:off x="631337" y="1450400"/>
            <a:ext cx="1118752" cy="1120026"/>
          </a:xfrm>
          <a:prstGeom prst="rect">
            <a:avLst/>
          </a:prstGeom>
          <a:noFill/>
          <a:ln>
            <a:noFill/>
          </a:ln>
        </p:spPr>
      </p:pic>
      <p:pic>
        <p:nvPicPr>
          <p:cNvPr id="84" name="Google Shape;84;p14"/>
          <p:cNvPicPr preferRelativeResize="0"/>
          <p:nvPr/>
        </p:nvPicPr>
        <p:blipFill>
          <a:blip r:embed="rId11">
            <a:alphaModFix/>
          </a:blip>
          <a:stretch>
            <a:fillRect/>
          </a:stretch>
        </p:blipFill>
        <p:spPr>
          <a:xfrm>
            <a:off x="304800" y="2874315"/>
            <a:ext cx="1653677" cy="473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42850" y="250700"/>
            <a:ext cx="8507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p:txBody>
      </p:sp>
      <p:sp>
        <p:nvSpPr>
          <p:cNvPr id="241" name="Google Shape;241;p32"/>
          <p:cNvSpPr txBox="1"/>
          <p:nvPr>
            <p:ph idx="1" type="body"/>
          </p:nvPr>
        </p:nvSpPr>
        <p:spPr>
          <a:xfrm>
            <a:off x="352700" y="1041925"/>
            <a:ext cx="5325900" cy="3646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2 parts (see previous slide)</a:t>
            </a:r>
            <a:endParaRPr sz="2000"/>
          </a:p>
          <a:p>
            <a:pPr indent="-355600" lvl="1" marL="914400" rtl="0" algn="l">
              <a:spcBef>
                <a:spcPts val="0"/>
              </a:spcBef>
              <a:spcAft>
                <a:spcPts val="0"/>
              </a:spcAft>
              <a:buSzPts val="2000"/>
              <a:buChar char="○"/>
            </a:pPr>
            <a:r>
              <a:rPr lang="en" sz="2000"/>
              <a:t>(1) Replication of existing paper</a:t>
            </a:r>
            <a:endParaRPr sz="2000"/>
          </a:p>
          <a:p>
            <a:pPr indent="-355600" lvl="1" marL="914400" rtl="0" algn="l">
              <a:spcBef>
                <a:spcPts val="0"/>
              </a:spcBef>
              <a:spcAft>
                <a:spcPts val="0"/>
              </a:spcAft>
              <a:buSzPts val="2000"/>
              <a:buChar char="○"/>
            </a:pPr>
            <a:r>
              <a:rPr lang="en" sz="2000"/>
              <a:t>(2) Creative extension </a:t>
            </a:r>
            <a:endParaRPr sz="2000"/>
          </a:p>
          <a:p>
            <a:pPr indent="-355600" lvl="0" marL="457200" rtl="0" algn="l">
              <a:spcBef>
                <a:spcPts val="0"/>
              </a:spcBef>
              <a:spcAft>
                <a:spcPts val="0"/>
              </a:spcAft>
              <a:buSzPts val="2000"/>
              <a:buChar char="●"/>
            </a:pPr>
            <a:r>
              <a:rPr lang="en" sz="2000"/>
              <a:t>For (2), you need to form and pitch a crisp idea, then implement it</a:t>
            </a:r>
            <a:endParaRPr sz="2000"/>
          </a:p>
          <a:p>
            <a:pPr indent="-355600" lvl="0" marL="457200" rtl="0" algn="l">
              <a:spcBef>
                <a:spcPts val="0"/>
              </a:spcBef>
              <a:spcAft>
                <a:spcPts val="0"/>
              </a:spcAft>
              <a:buSzPts val="2000"/>
              <a:buChar char="●"/>
            </a:pPr>
            <a:r>
              <a:rPr lang="en" sz="2000"/>
              <a:t>May combine with additional datasets (but more risky)</a:t>
            </a:r>
            <a:endParaRPr sz="2000"/>
          </a:p>
          <a:p>
            <a:pPr indent="-355600" lvl="0" marL="457200" rtl="0" algn="l">
              <a:spcBef>
                <a:spcPts val="0"/>
              </a:spcBef>
              <a:spcAft>
                <a:spcPts val="0"/>
              </a:spcAft>
              <a:buSzPts val="2000"/>
              <a:buChar char="●"/>
            </a:pPr>
            <a:r>
              <a:rPr lang="en" sz="2000"/>
              <a:t>Goal: not a loose collection of results -- tell a story with the data!</a:t>
            </a:r>
            <a:endParaRPr sz="2000"/>
          </a:p>
          <a:p>
            <a:pPr indent="-355600" lvl="1" marL="914400" rtl="0" algn="l">
              <a:spcBef>
                <a:spcPts val="0"/>
              </a:spcBef>
              <a:spcAft>
                <a:spcPts val="0"/>
              </a:spcAft>
              <a:buSzPts val="2000"/>
              <a:buChar char="○"/>
            </a:pPr>
            <a:r>
              <a:rPr lang="en" sz="2000"/>
              <a:t>Nice </a:t>
            </a:r>
            <a:r>
              <a:rPr lang="en" sz="2000" u="sng">
                <a:solidFill>
                  <a:schemeClr val="hlink"/>
                </a:solidFill>
                <a:hlinkClick r:id="rId3"/>
              </a:rPr>
              <a:t>example</a:t>
            </a:r>
            <a:r>
              <a:rPr lang="en" sz="2000"/>
              <a:t> data story</a:t>
            </a:r>
            <a:endParaRPr sz="2000"/>
          </a:p>
        </p:txBody>
      </p:sp>
      <p:sp>
        <p:nvSpPr>
          <p:cNvPr id="242" name="Google Shape;242;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3" name="Google Shape;243;p32"/>
          <p:cNvPicPr preferRelativeResize="0"/>
          <p:nvPr/>
        </p:nvPicPr>
        <p:blipFill rotWithShape="1">
          <a:blip r:embed="rId4">
            <a:alphaModFix/>
          </a:blip>
          <a:srcRect b="0" l="31546" r="23548" t="0"/>
          <a:stretch/>
        </p:blipFill>
        <p:spPr>
          <a:xfrm>
            <a:off x="5678550" y="0"/>
            <a:ext cx="3465452"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Image result for github" id="248" name="Google Shape;248;p33"/>
          <p:cNvPicPr preferRelativeResize="0"/>
          <p:nvPr/>
        </p:nvPicPr>
        <p:blipFill rotWithShape="1">
          <a:blip r:embed="rId3">
            <a:alphaModFix/>
          </a:blip>
          <a:srcRect b="0" l="22444" r="22300" t="0"/>
          <a:stretch/>
        </p:blipFill>
        <p:spPr>
          <a:xfrm>
            <a:off x="7560700" y="73550"/>
            <a:ext cx="1431924" cy="1360574"/>
          </a:xfrm>
          <a:prstGeom prst="rect">
            <a:avLst/>
          </a:prstGeom>
          <a:noFill/>
          <a:ln>
            <a:noFill/>
          </a:ln>
        </p:spPr>
      </p:pic>
      <p:sp>
        <p:nvSpPr>
          <p:cNvPr id="249" name="Google Shape;249;p33"/>
          <p:cNvSpPr txBox="1"/>
          <p:nvPr>
            <p:ph idx="1" type="body"/>
          </p:nvPr>
        </p:nvSpPr>
        <p:spPr>
          <a:xfrm>
            <a:off x="352700" y="1081300"/>
            <a:ext cx="8145300" cy="1491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De-facto standard for managing and sharing code</a:t>
            </a:r>
            <a:endParaRPr/>
          </a:p>
          <a:p>
            <a:pPr indent="-381000" lvl="0" marL="457200" rtl="0" algn="l">
              <a:spcBef>
                <a:spcPts val="0"/>
              </a:spcBef>
              <a:spcAft>
                <a:spcPts val="0"/>
              </a:spcAft>
              <a:buSzPts val="2400"/>
              <a:buChar char="●"/>
            </a:pPr>
            <a:r>
              <a:rPr lang="en"/>
              <a:t>All students in this class need a GitHub account</a:t>
            </a:r>
            <a:endParaRPr>
              <a:highlight>
                <a:srgbClr val="FF0000"/>
              </a:highlight>
            </a:endParaRPr>
          </a:p>
          <a:p>
            <a:pPr indent="-381000" lvl="0" marL="457200" rtl="0" algn="l">
              <a:spcBef>
                <a:spcPts val="0"/>
              </a:spcBef>
              <a:spcAft>
                <a:spcPts val="0"/>
              </a:spcAft>
              <a:buSzPts val="2400"/>
              <a:buChar char="●"/>
            </a:pPr>
            <a:r>
              <a:rPr lang="en"/>
              <a:t>Homework and project submissions done via GitHub</a:t>
            </a:r>
            <a:endParaRPr/>
          </a:p>
        </p:txBody>
      </p:sp>
      <p:sp>
        <p:nvSpPr>
          <p:cNvPr id="250" name="Google Shape;250;p33"/>
          <p:cNvSpPr txBox="1"/>
          <p:nvPr>
            <p:ph type="title"/>
          </p:nvPr>
        </p:nvSpPr>
        <p:spPr>
          <a:xfrm>
            <a:off x="342850" y="250700"/>
            <a:ext cx="8218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and projects: GitHub</a:t>
            </a:r>
            <a:endParaRPr/>
          </a:p>
        </p:txBody>
      </p:sp>
      <p:sp>
        <p:nvSpPr>
          <p:cNvPr id="251" name="Google Shape;251;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piggyback" id="252" name="Google Shape;252;p33"/>
          <p:cNvPicPr preferRelativeResize="0"/>
          <p:nvPr/>
        </p:nvPicPr>
        <p:blipFill>
          <a:blip r:embed="rId4">
            <a:alphaModFix/>
          </a:blip>
          <a:stretch>
            <a:fillRect/>
          </a:stretch>
        </p:blipFill>
        <p:spPr>
          <a:xfrm>
            <a:off x="1440513" y="2749162"/>
            <a:ext cx="2605375" cy="2073875"/>
          </a:xfrm>
          <a:prstGeom prst="rect">
            <a:avLst/>
          </a:prstGeom>
          <a:noFill/>
          <a:ln>
            <a:noFill/>
          </a:ln>
        </p:spPr>
      </p:pic>
      <p:sp>
        <p:nvSpPr>
          <p:cNvPr id="253" name="Google Shape;253;p33"/>
          <p:cNvSpPr/>
          <p:nvPr/>
        </p:nvSpPr>
        <p:spPr>
          <a:xfrm>
            <a:off x="1443925" y="4545562"/>
            <a:ext cx="2605500" cy="277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north korean propaganda" id="254" name="Google Shape;254;p33"/>
          <p:cNvPicPr preferRelativeResize="0"/>
          <p:nvPr/>
        </p:nvPicPr>
        <p:blipFill>
          <a:blip r:embed="rId5">
            <a:alphaModFix/>
          </a:blip>
          <a:stretch>
            <a:fillRect/>
          </a:stretch>
        </p:blipFill>
        <p:spPr>
          <a:xfrm>
            <a:off x="1263364" y="2709696"/>
            <a:ext cx="2872577" cy="2122900"/>
          </a:xfrm>
          <a:prstGeom prst="rect">
            <a:avLst/>
          </a:prstGeom>
          <a:noFill/>
          <a:ln>
            <a:noFill/>
          </a:ln>
        </p:spPr>
      </p:pic>
      <p:pic>
        <p:nvPicPr>
          <p:cNvPr id="255" name="Google Shape;255;p33"/>
          <p:cNvPicPr preferRelativeResize="0"/>
          <p:nvPr/>
        </p:nvPicPr>
        <p:blipFill>
          <a:blip r:embed="rId6">
            <a:alphaModFix/>
          </a:blip>
          <a:stretch>
            <a:fillRect/>
          </a:stretch>
        </p:blipFill>
        <p:spPr>
          <a:xfrm>
            <a:off x="5090400" y="2888648"/>
            <a:ext cx="2258975" cy="194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idx="1" type="body"/>
          </p:nvPr>
        </p:nvSpPr>
        <p:spPr>
          <a:xfrm>
            <a:off x="352700" y="1005100"/>
            <a:ext cx="8260200" cy="401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Open-source Slack alternative</a:t>
            </a:r>
            <a:endParaRPr/>
          </a:p>
          <a:p>
            <a:pPr indent="-381000" lvl="0" marL="457200" rtl="0" algn="l">
              <a:spcBef>
                <a:spcPts val="0"/>
              </a:spcBef>
              <a:spcAft>
                <a:spcPts val="0"/>
              </a:spcAft>
              <a:buSzPts val="2400"/>
              <a:buChar char="●"/>
            </a:pPr>
            <a:r>
              <a:rPr lang="en"/>
              <a:t>Nice mix between Slack and email</a:t>
            </a:r>
            <a:endParaRPr/>
          </a:p>
          <a:p>
            <a:pPr indent="-381000" lvl="0" marL="457200" rtl="0" algn="l">
              <a:spcBef>
                <a:spcPts val="0"/>
              </a:spcBef>
              <a:spcAft>
                <a:spcPts val="0"/>
              </a:spcAft>
              <a:buSzPts val="2400"/>
              <a:buChar char="●"/>
            </a:pPr>
            <a:r>
              <a:rPr lang="en"/>
              <a:t>Channel: </a:t>
            </a:r>
            <a:r>
              <a:rPr lang="en" u="sng">
                <a:solidFill>
                  <a:schemeClr val="hlink"/>
                </a:solidFill>
                <a:hlinkClick r:id="rId3"/>
              </a:rPr>
              <a:t>https://ada2020zulip.epfl.ch</a:t>
            </a:r>
            <a:r>
              <a:rPr lang="en"/>
              <a:t> </a:t>
            </a:r>
            <a:endParaRPr/>
          </a:p>
          <a:p>
            <a:pPr indent="-381000" lvl="0" marL="457200" rtl="0" algn="l">
              <a:spcBef>
                <a:spcPts val="0"/>
              </a:spcBef>
              <a:spcAft>
                <a:spcPts val="0"/>
              </a:spcAft>
              <a:buSzPts val="2400"/>
              <a:buChar char="●"/>
            </a:pPr>
            <a:r>
              <a:rPr lang="en"/>
              <a:t>Sign up </a:t>
            </a:r>
            <a:r>
              <a:rPr lang="en" u="sng">
                <a:solidFill>
                  <a:schemeClr val="hlink"/>
                </a:solidFill>
                <a:hlinkClick r:id="rId4"/>
              </a:rPr>
              <a:t>here</a:t>
            </a:r>
            <a:r>
              <a:rPr lang="en"/>
              <a:t> (use your EPFL or UNIL email address!)</a:t>
            </a:r>
            <a:endParaRPr/>
          </a:p>
          <a:p>
            <a:pPr indent="-381000" lvl="0" marL="457200" rtl="0" algn="l">
              <a:spcBef>
                <a:spcPts val="0"/>
              </a:spcBef>
              <a:spcAft>
                <a:spcPts val="0"/>
              </a:spcAft>
              <a:buSzPts val="2400"/>
              <a:buChar char="●"/>
            </a:pPr>
            <a:r>
              <a:rPr lang="en"/>
              <a:t>Install desktop and mobile clients</a:t>
            </a:r>
            <a:endParaRPr/>
          </a:p>
          <a:p>
            <a:pPr indent="-381000" lvl="0" marL="457200" rtl="0" algn="l">
              <a:spcBef>
                <a:spcPts val="0"/>
              </a:spcBef>
              <a:spcAft>
                <a:spcPts val="0"/>
              </a:spcAft>
              <a:buSzPts val="2400"/>
              <a:buChar char="●"/>
            </a:pPr>
            <a:r>
              <a:rPr lang="en"/>
              <a:t>Mandatory! We’ll send important announcements on Zulip only</a:t>
            </a:r>
            <a:endParaRPr/>
          </a:p>
          <a:p>
            <a:pPr indent="-381000" lvl="0" marL="457200" rtl="0" algn="l">
              <a:spcBef>
                <a:spcPts val="0"/>
              </a:spcBef>
              <a:spcAft>
                <a:spcPts val="0"/>
              </a:spcAft>
              <a:buSzPts val="2400"/>
              <a:buChar char="●"/>
            </a:pPr>
            <a:r>
              <a:rPr lang="en"/>
              <a:t>Recommended to use Zulip also for private team communication</a:t>
            </a:r>
            <a:endParaRPr/>
          </a:p>
        </p:txBody>
      </p:sp>
      <p:sp>
        <p:nvSpPr>
          <p:cNvPr id="261" name="Google Shape;261;p34"/>
          <p:cNvSpPr txBox="1"/>
          <p:nvPr>
            <p:ph type="title"/>
          </p:nvPr>
        </p:nvSpPr>
        <p:spPr>
          <a:xfrm>
            <a:off x="342850" y="250700"/>
            <a:ext cx="8218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ain communication channel</a:t>
            </a:r>
            <a:r>
              <a:rPr lang="en"/>
              <a:t>:</a:t>
            </a:r>
            <a:endParaRPr/>
          </a:p>
        </p:txBody>
      </p:sp>
      <p:sp>
        <p:nvSpPr>
          <p:cNvPr id="262" name="Google Shape;262;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34"/>
          <p:cNvPicPr preferRelativeResize="0"/>
          <p:nvPr/>
        </p:nvPicPr>
        <p:blipFill>
          <a:blip r:embed="rId5">
            <a:alphaModFix/>
          </a:blip>
          <a:stretch>
            <a:fillRect/>
          </a:stretch>
        </p:blipFill>
        <p:spPr>
          <a:xfrm>
            <a:off x="6068550" y="169849"/>
            <a:ext cx="2218046" cy="63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idx="1" type="body"/>
          </p:nvPr>
        </p:nvSpPr>
        <p:spPr>
          <a:xfrm>
            <a:off x="352700" y="1005100"/>
            <a:ext cx="8260200" cy="401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Multiple platforms used in ADA for various tasks (as in real life): Zulip,</a:t>
            </a:r>
            <a:r>
              <a:rPr lang="en"/>
              <a:t> GitHub,</a:t>
            </a:r>
            <a:r>
              <a:rPr lang="en"/>
              <a:t> Google docs, ADA website</a:t>
            </a:r>
            <a:endParaRPr/>
          </a:p>
          <a:p>
            <a:pPr indent="-381000" lvl="0" marL="457200" rtl="0" algn="l">
              <a:spcBef>
                <a:spcPts val="0"/>
              </a:spcBef>
              <a:spcAft>
                <a:spcPts val="0"/>
              </a:spcAft>
              <a:buSzPts val="2400"/>
              <a:buChar char="●"/>
            </a:pPr>
            <a:r>
              <a:rPr lang="en"/>
              <a:t>To avoid confusion,</a:t>
            </a:r>
            <a:endParaRPr/>
          </a:p>
          <a:p>
            <a:pPr indent="-381000" lvl="1" marL="914400" rtl="0" algn="l">
              <a:spcBef>
                <a:spcPts val="0"/>
              </a:spcBef>
              <a:spcAft>
                <a:spcPts val="0"/>
              </a:spcAft>
              <a:buSzPts val="2400"/>
              <a:buChar char="○"/>
            </a:pPr>
            <a:r>
              <a:rPr lang="en"/>
              <a:t>familiarize yourself with </a:t>
            </a:r>
            <a:r>
              <a:rPr lang="en" u="sng">
                <a:solidFill>
                  <a:schemeClr val="hlink"/>
                </a:solidFill>
                <a:hlinkClick r:id="rId3"/>
              </a:rPr>
              <a:t>communication guidelines</a:t>
            </a:r>
            <a:endParaRPr/>
          </a:p>
          <a:p>
            <a:pPr indent="-381000" lvl="1" marL="914400" rtl="0" algn="l">
              <a:spcBef>
                <a:spcPts val="0"/>
              </a:spcBef>
              <a:spcAft>
                <a:spcPts val="0"/>
              </a:spcAft>
              <a:buSzPts val="2400"/>
              <a:buChar char="○"/>
            </a:pPr>
            <a:r>
              <a:rPr lang="en"/>
              <a:t>all materials will be linked from the website as a central point of entry: </a:t>
            </a:r>
            <a:r>
              <a:rPr lang="en" u="sng">
                <a:solidFill>
                  <a:schemeClr val="hlink"/>
                </a:solidFill>
                <a:hlinkClick r:id="rId4"/>
              </a:rPr>
              <a:t>https://ada.epfl.ch</a:t>
            </a:r>
            <a:r>
              <a:rPr lang="en"/>
              <a:t> </a:t>
            </a:r>
            <a:endParaRPr/>
          </a:p>
          <a:p>
            <a:pPr indent="-381000" lvl="1" marL="914400" rtl="0" algn="l">
              <a:spcBef>
                <a:spcPts val="0"/>
              </a:spcBef>
              <a:spcAft>
                <a:spcPts val="0"/>
              </a:spcAft>
              <a:buSzPts val="2400"/>
              <a:buChar char="○"/>
            </a:pPr>
            <a:r>
              <a:rPr lang="en"/>
              <a:t>all discussions will take place on Zulip</a:t>
            </a:r>
            <a:endParaRPr/>
          </a:p>
        </p:txBody>
      </p:sp>
      <p:sp>
        <p:nvSpPr>
          <p:cNvPr id="269" name="Google Shape;269;p35"/>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note on communication</a:t>
            </a:r>
            <a:endParaRPr/>
          </a:p>
        </p:txBody>
      </p:sp>
      <p:sp>
        <p:nvSpPr>
          <p:cNvPr id="270" name="Google Shape;270;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idx="1" type="body"/>
          </p:nvPr>
        </p:nvSpPr>
        <p:spPr>
          <a:xfrm>
            <a:off x="352700" y="1157500"/>
            <a:ext cx="8145300" cy="3738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Must form teams in 2 weeks, starting now!</a:t>
            </a:r>
            <a:endParaRPr/>
          </a:p>
          <a:p>
            <a:pPr indent="-381000" lvl="0" marL="457200" rtl="0" algn="l">
              <a:spcBef>
                <a:spcPts val="0"/>
              </a:spcBef>
              <a:spcAft>
                <a:spcPts val="0"/>
              </a:spcAft>
              <a:buSzPts val="2400"/>
              <a:buChar char="●"/>
            </a:pPr>
            <a:r>
              <a:rPr lang="en"/>
              <a:t>Get started immediately to find 2 teammates</a:t>
            </a:r>
            <a:endParaRPr/>
          </a:p>
          <a:p>
            <a:pPr indent="-381000" lvl="0" marL="457200" rtl="0" algn="l">
              <a:spcBef>
                <a:spcPts val="0"/>
              </a:spcBef>
              <a:spcAft>
                <a:spcPts val="0"/>
              </a:spcAft>
              <a:buSzPts val="2400"/>
              <a:buChar char="●"/>
            </a:pPr>
            <a:r>
              <a:rPr lang="en"/>
              <a:t>B</a:t>
            </a:r>
            <a:r>
              <a:rPr lang="en"/>
              <a:t>y Wed 30 Sep 23:59, complete the registration form (to be done by each team member individually):</a:t>
            </a:r>
            <a:br>
              <a:rPr lang="en"/>
            </a:br>
            <a:r>
              <a:rPr lang="en" u="sng">
                <a:solidFill>
                  <a:schemeClr val="hlink"/>
                </a:solidFill>
                <a:hlinkClick r:id="rId3"/>
              </a:rPr>
              <a:t>https://forms.gle/B1djbTP6rB4CEriq6</a:t>
            </a:r>
            <a:r>
              <a:rPr lang="en" u="sng">
                <a:solidFill>
                  <a:schemeClr val="hlink"/>
                </a:solidFill>
                <a:hlinkClick r:id="rId4"/>
              </a:rPr>
              <a:t> </a:t>
            </a:r>
            <a:endParaRPr/>
          </a:p>
          <a:p>
            <a:pPr indent="-381000" lvl="0" marL="457200" rtl="0" algn="l">
              <a:spcBef>
                <a:spcPts val="0"/>
              </a:spcBef>
              <a:spcAft>
                <a:spcPts val="0"/>
              </a:spcAft>
              <a:buSzPts val="2400"/>
              <a:buChar char="●"/>
            </a:pPr>
            <a:r>
              <a:rPr lang="en"/>
              <a:t>Can change team after Homework 1 (but try to avoid it)</a:t>
            </a:r>
            <a:endParaRPr/>
          </a:p>
        </p:txBody>
      </p:sp>
      <p:sp>
        <p:nvSpPr>
          <p:cNvPr id="276" name="Google Shape;276;p36"/>
          <p:cNvSpPr txBox="1"/>
          <p:nvPr>
            <p:ph type="title"/>
          </p:nvPr>
        </p:nvSpPr>
        <p:spPr>
          <a:xfrm>
            <a:off x="342850" y="250700"/>
            <a:ext cx="8218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registration</a:t>
            </a:r>
            <a:endParaRPr/>
          </a:p>
        </p:txBody>
      </p:sp>
      <p:sp>
        <p:nvSpPr>
          <p:cNvPr id="277" name="Google Shape;277;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7"/>
          <p:cNvPicPr preferRelativeResize="0"/>
          <p:nvPr/>
        </p:nvPicPr>
        <p:blipFill>
          <a:blip r:embed="rId3">
            <a:alphaModFix/>
          </a:blip>
          <a:stretch>
            <a:fillRect/>
          </a:stretch>
        </p:blipFill>
        <p:spPr>
          <a:xfrm>
            <a:off x="6497299" y="2081249"/>
            <a:ext cx="2681800" cy="905825"/>
          </a:xfrm>
          <a:prstGeom prst="rect">
            <a:avLst/>
          </a:prstGeom>
          <a:noFill/>
          <a:ln>
            <a:noFill/>
          </a:ln>
        </p:spPr>
      </p:pic>
      <p:sp>
        <p:nvSpPr>
          <p:cNvPr id="283" name="Google Shape;283;p37"/>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Prerequisites</a:t>
            </a:r>
            <a:endParaRPr/>
          </a:p>
        </p:txBody>
      </p:sp>
      <p:sp>
        <p:nvSpPr>
          <p:cNvPr id="284" name="Google Shape;284;p37"/>
          <p:cNvSpPr txBox="1"/>
          <p:nvPr>
            <p:ph idx="1" type="body"/>
          </p:nvPr>
        </p:nvSpPr>
        <p:spPr>
          <a:xfrm>
            <a:off x="352700" y="980600"/>
            <a:ext cx="8405100" cy="37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Basics of</a:t>
            </a:r>
            <a:endParaRPr/>
          </a:p>
          <a:p>
            <a:pPr indent="-381000" lvl="0" marL="457200" rtl="0" algn="l">
              <a:spcBef>
                <a:spcPts val="1600"/>
              </a:spcBef>
              <a:spcAft>
                <a:spcPts val="0"/>
              </a:spcAft>
              <a:buSzPts val="2400"/>
              <a:buChar char="●"/>
            </a:pPr>
            <a:r>
              <a:rPr lang="en"/>
              <a:t>probabilities and stats</a:t>
            </a:r>
            <a:endParaRPr/>
          </a:p>
          <a:p>
            <a:pPr indent="-381000" lvl="0" marL="457200" rtl="0" algn="l">
              <a:spcBef>
                <a:spcPts val="0"/>
              </a:spcBef>
              <a:spcAft>
                <a:spcPts val="0"/>
              </a:spcAft>
              <a:buSzPts val="2400"/>
              <a:buChar char="●"/>
            </a:pPr>
            <a:r>
              <a:rPr lang="en"/>
              <a:t>databases</a:t>
            </a:r>
            <a:endParaRPr/>
          </a:p>
          <a:p>
            <a:pPr indent="-381000" lvl="0" marL="457200" rtl="0" algn="l">
              <a:spcBef>
                <a:spcPts val="0"/>
              </a:spcBef>
              <a:spcAft>
                <a:spcPts val="0"/>
              </a:spcAft>
              <a:buSzPts val="2400"/>
              <a:buChar char="●"/>
            </a:pPr>
            <a:r>
              <a:rPr lang="en"/>
              <a:t>programming</a:t>
            </a:r>
            <a:endParaRPr/>
          </a:p>
          <a:p>
            <a:pPr indent="-381000" lvl="1" marL="914400" rtl="0" algn="l">
              <a:spcBef>
                <a:spcPts val="0"/>
              </a:spcBef>
              <a:spcAft>
                <a:spcPts val="0"/>
              </a:spcAft>
              <a:buSzPts val="2400"/>
              <a:buChar char="○"/>
            </a:pPr>
            <a:r>
              <a:rPr lang="en"/>
              <a:t>You won’t survive if you can’t program</a:t>
            </a:r>
            <a:endParaRPr/>
          </a:p>
          <a:p>
            <a:pPr indent="-381000" lvl="1" marL="914400" rtl="0" algn="l">
              <a:spcBef>
                <a:spcPts val="0"/>
              </a:spcBef>
              <a:spcAft>
                <a:spcPts val="0"/>
              </a:spcAft>
              <a:buSzPts val="2400"/>
              <a:buChar char="○"/>
            </a:pPr>
            <a:r>
              <a:rPr lang="en"/>
              <a:t>Homework, exam: Python required</a:t>
            </a:r>
            <a:endParaRPr/>
          </a:p>
          <a:p>
            <a:pPr indent="-381000" lvl="1" marL="914400" rtl="0" algn="l">
              <a:spcBef>
                <a:spcPts val="0"/>
              </a:spcBef>
              <a:spcAft>
                <a:spcPts val="0"/>
              </a:spcAft>
              <a:buSzPts val="2400"/>
              <a:buChar char="○"/>
            </a:pPr>
            <a:r>
              <a:rPr lang="en"/>
              <a:t>Project: up to you, but we support only Python</a:t>
            </a:r>
            <a:endParaRPr/>
          </a:p>
          <a:p>
            <a:pPr indent="-381000" lvl="1" marL="914400" rtl="0" algn="l">
              <a:spcBef>
                <a:spcPts val="0"/>
              </a:spcBef>
              <a:spcAft>
                <a:spcPts val="0"/>
              </a:spcAft>
              <a:buSzPts val="2400"/>
              <a:buChar char="○"/>
            </a:pPr>
            <a:r>
              <a:rPr lang="en" sz="2400"/>
              <a:t>Brush up your Python skills (</a:t>
            </a:r>
            <a:r>
              <a:rPr lang="en"/>
              <a:t>many great online courses out there</a:t>
            </a:r>
            <a:r>
              <a:rPr lang="en" sz="2400"/>
              <a:t>)</a:t>
            </a:r>
            <a:endParaRPr sz="2400"/>
          </a:p>
        </p:txBody>
      </p:sp>
      <p:sp>
        <p:nvSpPr>
          <p:cNvPr id="285" name="Google Shape;285;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environments</a:t>
            </a:r>
            <a:endParaRPr/>
          </a:p>
        </p:txBody>
      </p:sp>
      <p:sp>
        <p:nvSpPr>
          <p:cNvPr id="291" name="Google Shape;291;p38"/>
          <p:cNvSpPr txBox="1"/>
          <p:nvPr>
            <p:ph idx="1" type="body"/>
          </p:nvPr>
        </p:nvSpPr>
        <p:spPr>
          <a:xfrm>
            <a:off x="197350" y="980600"/>
            <a:ext cx="8849400" cy="3708000"/>
          </a:xfrm>
          <a:prstGeom prst="rect">
            <a:avLst/>
          </a:prstGeom>
        </p:spPr>
        <p:txBody>
          <a:bodyPr anchorCtr="0" anchor="t" bIns="91425" lIns="91425" spcFirstLastPara="1" rIns="91425" wrap="square" tIns="91425">
            <a:noAutofit/>
          </a:bodyPr>
          <a:lstStyle/>
          <a:p>
            <a:pPr indent="-361950" lvl="0" marL="457200" marR="0" rtl="0" algn="l">
              <a:lnSpc>
                <a:spcPct val="115000"/>
              </a:lnSpc>
              <a:spcBef>
                <a:spcPts val="0"/>
              </a:spcBef>
              <a:spcAft>
                <a:spcPts val="0"/>
              </a:spcAft>
              <a:buClr>
                <a:schemeClr val="dk2"/>
              </a:buClr>
              <a:buSzPts val="2100"/>
              <a:buFont typeface="Helvetica Neue"/>
              <a:buChar char="●"/>
            </a:pPr>
            <a:r>
              <a:rPr lang="en" sz="2100"/>
              <a:t>Homeworks and exams to be done as </a:t>
            </a:r>
            <a:r>
              <a:rPr lang="en" sz="2100" u="sng">
                <a:solidFill>
                  <a:schemeClr val="hlink"/>
                </a:solidFill>
                <a:hlinkClick r:id="rId3"/>
              </a:rPr>
              <a:t>Jupyter Notebooks</a:t>
            </a:r>
            <a:endParaRPr sz="2100"/>
          </a:p>
          <a:p>
            <a:pPr indent="-361950" lvl="0" marL="457200" marR="0" rtl="0" algn="l">
              <a:lnSpc>
                <a:spcPct val="115000"/>
              </a:lnSpc>
              <a:spcBef>
                <a:spcPts val="0"/>
              </a:spcBef>
              <a:spcAft>
                <a:spcPts val="0"/>
              </a:spcAft>
              <a:buClr>
                <a:schemeClr val="dk2"/>
              </a:buClr>
              <a:buSzPts val="2100"/>
              <a:buFont typeface="Helvetica Neue"/>
              <a:buChar char="●"/>
            </a:pPr>
            <a:r>
              <a:rPr lang="en" sz="2100"/>
              <a:t>You will submit a pre-executed .ipynb file</a:t>
            </a:r>
            <a:endParaRPr sz="2100"/>
          </a:p>
          <a:p>
            <a:pPr indent="-361950" lvl="1" marL="914400" marR="0" rtl="0" algn="l">
              <a:lnSpc>
                <a:spcPct val="115000"/>
              </a:lnSpc>
              <a:spcBef>
                <a:spcPts val="0"/>
              </a:spcBef>
              <a:spcAft>
                <a:spcPts val="0"/>
              </a:spcAft>
              <a:buClr>
                <a:schemeClr val="dk2"/>
              </a:buClr>
              <a:buSzPts val="2100"/>
              <a:buFont typeface="Helvetica Neue"/>
              <a:buChar char="○"/>
            </a:pPr>
            <a:r>
              <a:rPr lang="en" sz="2100"/>
              <a:t>We don’t care how you produce it</a:t>
            </a:r>
            <a:endParaRPr sz="2100"/>
          </a:p>
          <a:p>
            <a:pPr indent="-361950" lvl="1" marL="914400" marR="0" rtl="0" algn="l">
              <a:lnSpc>
                <a:spcPct val="115000"/>
              </a:lnSpc>
              <a:spcBef>
                <a:spcPts val="0"/>
              </a:spcBef>
              <a:spcAft>
                <a:spcPts val="0"/>
              </a:spcAft>
              <a:buSzPts val="2100"/>
              <a:buChar char="○"/>
            </a:pPr>
            <a:r>
              <a:rPr lang="en" sz="2100"/>
              <a:t>Option 1: local Python installation (e.g., </a:t>
            </a:r>
            <a:r>
              <a:rPr lang="en" sz="2100" u="sng">
                <a:solidFill>
                  <a:schemeClr val="hlink"/>
                </a:solidFill>
                <a:hlinkClick r:id="rId4"/>
              </a:rPr>
              <a:t>Anaconda</a:t>
            </a:r>
            <a:r>
              <a:rPr lang="en" sz="2100"/>
              <a:t> + </a:t>
            </a:r>
            <a:r>
              <a:rPr lang="en" sz="2100" u="sng">
                <a:solidFill>
                  <a:schemeClr val="hlink"/>
                </a:solidFill>
                <a:hlinkClick r:id="rId5"/>
              </a:rPr>
              <a:t>JupyterLab</a:t>
            </a:r>
            <a:r>
              <a:rPr lang="en" sz="2100"/>
              <a:t>)</a:t>
            </a:r>
            <a:endParaRPr sz="2100"/>
          </a:p>
          <a:p>
            <a:pPr indent="-361950" lvl="1" marL="914400" marR="0" rtl="0" algn="l">
              <a:lnSpc>
                <a:spcPct val="115000"/>
              </a:lnSpc>
              <a:spcBef>
                <a:spcPts val="0"/>
              </a:spcBef>
              <a:spcAft>
                <a:spcPts val="0"/>
              </a:spcAft>
              <a:buSzPts val="2100"/>
              <a:buChar char="○"/>
            </a:pPr>
            <a:r>
              <a:rPr lang="en" sz="2100"/>
              <a:t>Option 2: </a:t>
            </a:r>
            <a:r>
              <a:rPr lang="en" sz="2100" u="sng">
                <a:solidFill>
                  <a:schemeClr val="hlink"/>
                </a:solidFill>
                <a:hlinkClick r:id="rId6"/>
              </a:rPr>
              <a:t>Google Colab</a:t>
            </a:r>
            <a:r>
              <a:rPr lang="en" sz="2100"/>
              <a:t> = notebook hosted by Google</a:t>
            </a:r>
            <a:endParaRPr sz="2100"/>
          </a:p>
          <a:p>
            <a:pPr indent="-361950" lvl="0" marL="457200" rtl="0" algn="l">
              <a:spcBef>
                <a:spcPts val="0"/>
              </a:spcBef>
              <a:spcAft>
                <a:spcPts val="0"/>
              </a:spcAft>
              <a:buSzPts val="2100"/>
              <a:buChar char="●"/>
            </a:pPr>
            <a:r>
              <a:rPr lang="en" sz="2100"/>
              <a:t>To get started: </a:t>
            </a:r>
            <a:r>
              <a:rPr lang="en" sz="2100"/>
              <a:t>come to Friday’s (online) lab session</a:t>
            </a:r>
            <a:r>
              <a:rPr lang="en" sz="2100"/>
              <a:t> (“</a:t>
            </a:r>
            <a:r>
              <a:rPr lang="en" sz="2100" u="sng">
                <a:solidFill>
                  <a:schemeClr val="hlink"/>
                </a:solidFill>
                <a:hlinkClick r:id="rId7"/>
              </a:rPr>
              <a:t>Tutorial 0</a:t>
            </a:r>
            <a:r>
              <a:rPr lang="en" sz="2100"/>
              <a:t>”)</a:t>
            </a:r>
            <a:endParaRPr sz="2100"/>
          </a:p>
          <a:p>
            <a:pPr indent="-361950" lvl="0" marL="457200" rtl="0" algn="l">
              <a:spcBef>
                <a:spcPts val="0"/>
              </a:spcBef>
              <a:spcAft>
                <a:spcPts val="0"/>
              </a:spcAft>
              <a:buSzPts val="2100"/>
              <a:buChar char="●"/>
            </a:pPr>
            <a:r>
              <a:rPr lang="en" sz="2100"/>
              <a:t>“</a:t>
            </a:r>
            <a:r>
              <a:rPr lang="en" sz="2100" u="sng">
                <a:solidFill>
                  <a:schemeClr val="hlink"/>
                </a:solidFill>
                <a:hlinkClick r:id="rId8"/>
              </a:rPr>
              <a:t>Homework 0</a:t>
            </a:r>
            <a:r>
              <a:rPr lang="en" sz="2100"/>
              <a:t>”: do it yourself at home after lab session (optional, not graded)</a:t>
            </a:r>
            <a:endParaRPr sz="2100"/>
          </a:p>
          <a:p>
            <a:pPr indent="-361950" lvl="0" marL="457200" rtl="0" algn="l">
              <a:spcBef>
                <a:spcPts val="0"/>
              </a:spcBef>
              <a:spcAft>
                <a:spcPts val="0"/>
              </a:spcAft>
              <a:buSzPts val="2100"/>
              <a:buChar char="●"/>
            </a:pPr>
            <a:r>
              <a:rPr lang="en" sz="2100"/>
              <a:t>Doing Homework 0 the best way of making sure you’re set up correctly for later homework, project, exam</a:t>
            </a:r>
            <a:endParaRPr/>
          </a:p>
        </p:txBody>
      </p:sp>
      <p:sp>
        <p:nvSpPr>
          <p:cNvPr id="292" name="Google Shape;292;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a:t>
            </a:r>
            <a:endParaRPr/>
          </a:p>
        </p:txBody>
      </p:sp>
      <p:pic>
        <p:nvPicPr>
          <p:cNvPr id="298" name="Google Shape;298;p39"/>
          <p:cNvPicPr preferRelativeResize="0"/>
          <p:nvPr/>
        </p:nvPicPr>
        <p:blipFill>
          <a:blip r:embed="rId3">
            <a:alphaModFix/>
          </a:blip>
          <a:stretch>
            <a:fillRect/>
          </a:stretch>
        </p:blipFill>
        <p:spPr>
          <a:xfrm>
            <a:off x="399650" y="1211350"/>
            <a:ext cx="3906375" cy="1394150"/>
          </a:xfrm>
          <a:prstGeom prst="rect">
            <a:avLst/>
          </a:prstGeom>
          <a:noFill/>
          <a:ln>
            <a:noFill/>
          </a:ln>
        </p:spPr>
      </p:pic>
      <p:pic>
        <p:nvPicPr>
          <p:cNvPr id="299" name="Google Shape;299;p39"/>
          <p:cNvPicPr preferRelativeResize="0"/>
          <p:nvPr/>
        </p:nvPicPr>
        <p:blipFill>
          <a:blip r:embed="rId4">
            <a:alphaModFix/>
          </a:blip>
          <a:stretch>
            <a:fillRect/>
          </a:stretch>
        </p:blipFill>
        <p:spPr>
          <a:xfrm>
            <a:off x="4663375" y="1088275"/>
            <a:ext cx="2883550" cy="1448350"/>
          </a:xfrm>
          <a:prstGeom prst="rect">
            <a:avLst/>
          </a:prstGeom>
          <a:noFill/>
          <a:ln>
            <a:noFill/>
          </a:ln>
        </p:spPr>
      </p:pic>
      <p:pic>
        <p:nvPicPr>
          <p:cNvPr id="300" name="Google Shape;300;p39"/>
          <p:cNvPicPr preferRelativeResize="0"/>
          <p:nvPr/>
        </p:nvPicPr>
        <p:blipFill>
          <a:blip r:embed="rId5">
            <a:alphaModFix/>
          </a:blip>
          <a:stretch>
            <a:fillRect/>
          </a:stretch>
        </p:blipFill>
        <p:spPr>
          <a:xfrm>
            <a:off x="399650" y="3310549"/>
            <a:ext cx="5323425" cy="1109025"/>
          </a:xfrm>
          <a:prstGeom prst="rect">
            <a:avLst/>
          </a:prstGeom>
          <a:noFill/>
          <a:ln>
            <a:noFill/>
          </a:ln>
        </p:spPr>
      </p:pic>
      <p:sp>
        <p:nvSpPr>
          <p:cNvPr id="301" name="Google Shape;301;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39"/>
          <p:cNvPicPr preferRelativeResize="0"/>
          <p:nvPr/>
        </p:nvPicPr>
        <p:blipFill>
          <a:blip r:embed="rId6">
            <a:alphaModFix/>
          </a:blip>
          <a:stretch>
            <a:fillRect/>
          </a:stretch>
        </p:blipFill>
        <p:spPr>
          <a:xfrm>
            <a:off x="5777300" y="2819250"/>
            <a:ext cx="3015651" cy="1696300"/>
          </a:xfrm>
          <a:prstGeom prst="rect">
            <a:avLst/>
          </a:prstGeom>
          <a:noFill/>
          <a:ln>
            <a:noFill/>
          </a:ln>
        </p:spPr>
      </p:pic>
      <p:pic>
        <p:nvPicPr>
          <p:cNvPr id="303" name="Google Shape;303;p39"/>
          <p:cNvPicPr preferRelativeResize="0"/>
          <p:nvPr/>
        </p:nvPicPr>
        <p:blipFill>
          <a:blip r:embed="rId7">
            <a:alphaModFix/>
          </a:blip>
          <a:stretch>
            <a:fillRect/>
          </a:stretch>
        </p:blipFill>
        <p:spPr>
          <a:xfrm>
            <a:off x="2687875" y="728225"/>
            <a:ext cx="2382759" cy="635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40"/>
          <p:cNvPicPr preferRelativeResize="0"/>
          <p:nvPr/>
        </p:nvPicPr>
        <p:blipFill>
          <a:blip r:embed="rId3">
            <a:alphaModFix/>
          </a:blip>
          <a:stretch>
            <a:fillRect/>
          </a:stretch>
        </p:blipFill>
        <p:spPr>
          <a:xfrm>
            <a:off x="-381000" y="152400"/>
            <a:ext cx="4293100" cy="4630975"/>
          </a:xfrm>
          <a:prstGeom prst="rect">
            <a:avLst/>
          </a:prstGeom>
          <a:noFill/>
          <a:ln>
            <a:noFill/>
          </a:ln>
        </p:spPr>
      </p:pic>
      <p:sp>
        <p:nvSpPr>
          <p:cNvPr id="310" name="Google Shape;310;p40"/>
          <p:cNvSpPr txBox="1"/>
          <p:nvPr/>
        </p:nvSpPr>
        <p:spPr>
          <a:xfrm>
            <a:off x="3373800" y="425750"/>
            <a:ext cx="5673000" cy="2177400"/>
          </a:xfrm>
          <a:prstGeom prst="rect">
            <a:avLst/>
          </a:prstGeom>
          <a:solidFill>
            <a:srgbClr val="FFFFFF"/>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Helvetica Neue"/>
                <a:ea typeface="Helvetica Neue"/>
                <a:cs typeface="Helvetica Neue"/>
                <a:sym typeface="Helvetica Neue"/>
              </a:rPr>
              <a:t>POLLING TIME</a:t>
            </a:r>
            <a:endParaRPr b="1" sz="3000">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Anastasiia: please start the first-ever ADA Zoom poll!</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Everyone: please vote! (Only available via </a:t>
            </a:r>
            <a:r>
              <a:rPr lang="en" sz="2000" u="sng">
                <a:solidFill>
                  <a:schemeClr val="hlink"/>
                </a:solidFill>
                <a:latin typeface="Helvetica Neue"/>
                <a:ea typeface="Helvetica Neue"/>
                <a:cs typeface="Helvetica Neue"/>
                <a:sym typeface="Helvetica Neue"/>
                <a:hlinkClick r:id="rId4"/>
              </a:rPr>
              <a:t>Zoom call</a:t>
            </a:r>
            <a:r>
              <a:rPr lang="en" sz="2000">
                <a:latin typeface="Helvetica Neue"/>
                <a:ea typeface="Helvetica Neue"/>
                <a:cs typeface="Helvetica Neue"/>
                <a:sym typeface="Helvetica Neue"/>
              </a:rPr>
              <a:t>)</a:t>
            </a:r>
            <a:endParaRPr sz="2000">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idx="4294967295" type="title"/>
          </p:nvPr>
        </p:nvSpPr>
        <p:spPr>
          <a:xfrm>
            <a:off x="342850" y="98303"/>
            <a:ext cx="63216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Helvetica Neue"/>
                <a:ea typeface="Helvetica Neue"/>
                <a:cs typeface="Helvetica Neue"/>
                <a:sym typeface="Helvetica Neue"/>
              </a:rPr>
              <a:t>Instructor</a:t>
            </a:r>
            <a:endParaRPr b="0" sz="2000">
              <a:latin typeface="Helvetica Neue"/>
              <a:ea typeface="Helvetica Neue"/>
              <a:cs typeface="Helvetica Neue"/>
              <a:sym typeface="Helvetica Neue"/>
            </a:endParaRPr>
          </a:p>
        </p:txBody>
      </p:sp>
      <p:sp>
        <p:nvSpPr>
          <p:cNvPr id="316" name="Google Shape;316;p41"/>
          <p:cNvSpPr txBox="1"/>
          <p:nvPr>
            <p:ph idx="4294967295" type="title"/>
          </p:nvPr>
        </p:nvSpPr>
        <p:spPr>
          <a:xfrm>
            <a:off x="342850" y="1698503"/>
            <a:ext cx="63216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Helvetica Neue"/>
                <a:ea typeface="Helvetica Neue"/>
                <a:cs typeface="Helvetica Neue"/>
                <a:sym typeface="Helvetica Neue"/>
              </a:rPr>
              <a:t>Teaching assistants (TAs)</a:t>
            </a:r>
            <a:endParaRPr b="0" sz="2000">
              <a:latin typeface="Helvetica Neue"/>
              <a:ea typeface="Helvetica Neue"/>
              <a:cs typeface="Helvetica Neue"/>
              <a:sym typeface="Helvetica Neue"/>
            </a:endParaRPr>
          </a:p>
        </p:txBody>
      </p:sp>
      <p:sp>
        <p:nvSpPr>
          <p:cNvPr id="317" name="Google Shape;317;p41"/>
          <p:cNvSpPr txBox="1"/>
          <p:nvPr>
            <p:ph idx="4294967295" type="title"/>
          </p:nvPr>
        </p:nvSpPr>
        <p:spPr>
          <a:xfrm>
            <a:off x="342850" y="3451103"/>
            <a:ext cx="63216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latin typeface="Helvetica Neue"/>
                <a:ea typeface="Helvetica Neue"/>
                <a:cs typeface="Helvetica Neue"/>
                <a:sym typeface="Helvetica Neue"/>
              </a:rPr>
              <a:t>Student assistants (SAs)</a:t>
            </a:r>
            <a:endParaRPr b="0" sz="2000">
              <a:latin typeface="Helvetica Neue"/>
              <a:ea typeface="Helvetica Neue"/>
              <a:cs typeface="Helvetica Neue"/>
              <a:sym typeface="Helvetica Neue"/>
            </a:endParaRPr>
          </a:p>
        </p:txBody>
      </p:sp>
      <p:pic>
        <p:nvPicPr>
          <p:cNvPr id="318" name="Google Shape;318;p41"/>
          <p:cNvPicPr preferRelativeResize="0"/>
          <p:nvPr/>
        </p:nvPicPr>
        <p:blipFill>
          <a:blip r:embed="rId3">
            <a:alphaModFix/>
          </a:blip>
          <a:stretch>
            <a:fillRect/>
          </a:stretch>
        </p:blipFill>
        <p:spPr>
          <a:xfrm>
            <a:off x="453500" y="540575"/>
            <a:ext cx="776925" cy="776925"/>
          </a:xfrm>
          <a:prstGeom prst="rect">
            <a:avLst/>
          </a:prstGeom>
          <a:noFill/>
          <a:ln>
            <a:noFill/>
          </a:ln>
        </p:spPr>
      </p:pic>
      <p:sp>
        <p:nvSpPr>
          <p:cNvPr id="319" name="Google Shape;319;p41"/>
          <p:cNvSpPr txBox="1"/>
          <p:nvPr/>
        </p:nvSpPr>
        <p:spPr>
          <a:xfrm>
            <a:off x="541663" y="1241300"/>
            <a:ext cx="6006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Bob</a:t>
            </a:r>
            <a:endParaRPr/>
          </a:p>
          <a:p>
            <a:pPr indent="0" lvl="0" marL="0" rtl="0" algn="ctr">
              <a:spcBef>
                <a:spcPts val="0"/>
              </a:spcBef>
              <a:spcAft>
                <a:spcPts val="0"/>
              </a:spcAft>
              <a:buNone/>
            </a:pPr>
            <a:r>
              <a:rPr lang="en"/>
              <a:t>West</a:t>
            </a:r>
            <a:endParaRPr/>
          </a:p>
        </p:txBody>
      </p:sp>
      <p:sp>
        <p:nvSpPr>
          <p:cNvPr id="320" name="Google Shape;320;p41"/>
          <p:cNvSpPr txBox="1"/>
          <p:nvPr/>
        </p:nvSpPr>
        <p:spPr>
          <a:xfrm>
            <a:off x="1773250" y="2989868"/>
            <a:ext cx="981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Manoel Horta </a:t>
            </a:r>
            <a:endParaRPr/>
          </a:p>
        </p:txBody>
      </p:sp>
      <p:sp>
        <p:nvSpPr>
          <p:cNvPr id="321" name="Google Shape;321;p41"/>
          <p:cNvSpPr txBox="1"/>
          <p:nvPr/>
        </p:nvSpPr>
        <p:spPr>
          <a:xfrm>
            <a:off x="-238281" y="4626850"/>
            <a:ext cx="12699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Stefano Huber</a:t>
            </a:r>
            <a:endParaRPr/>
          </a:p>
        </p:txBody>
      </p:sp>
      <p:sp>
        <p:nvSpPr>
          <p:cNvPr id="322" name="Google Shape;322;p41"/>
          <p:cNvSpPr txBox="1"/>
          <p:nvPr/>
        </p:nvSpPr>
        <p:spPr>
          <a:xfrm>
            <a:off x="2669794" y="2980125"/>
            <a:ext cx="10155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Lars</a:t>
            </a:r>
            <a:endParaRPr/>
          </a:p>
          <a:p>
            <a:pPr indent="0" lvl="0" marL="0" rtl="0" algn="ctr">
              <a:spcBef>
                <a:spcPts val="0"/>
              </a:spcBef>
              <a:spcAft>
                <a:spcPts val="0"/>
              </a:spcAft>
              <a:buNone/>
            </a:pPr>
            <a:r>
              <a:rPr lang="en"/>
              <a:t>Klein</a:t>
            </a:r>
            <a:endParaRPr/>
          </a:p>
        </p:txBody>
      </p:sp>
      <p:sp>
        <p:nvSpPr>
          <p:cNvPr id="323" name="Google Shape;323;p41"/>
          <p:cNvSpPr txBox="1"/>
          <p:nvPr/>
        </p:nvSpPr>
        <p:spPr>
          <a:xfrm>
            <a:off x="887667" y="2989868"/>
            <a:ext cx="981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Kristina</a:t>
            </a:r>
            <a:endParaRPr/>
          </a:p>
          <a:p>
            <a:pPr indent="0" lvl="0" marL="0" rtl="0" algn="ctr">
              <a:spcBef>
                <a:spcPts val="0"/>
              </a:spcBef>
              <a:spcAft>
                <a:spcPts val="0"/>
              </a:spcAft>
              <a:buNone/>
            </a:pPr>
            <a:r>
              <a:rPr lang="en"/>
              <a:t>Gligoric</a:t>
            </a:r>
            <a:endParaRPr/>
          </a:p>
        </p:txBody>
      </p:sp>
      <p:sp>
        <p:nvSpPr>
          <p:cNvPr id="324" name="Google Shape;324;p41"/>
          <p:cNvSpPr txBox="1"/>
          <p:nvPr/>
        </p:nvSpPr>
        <p:spPr>
          <a:xfrm>
            <a:off x="664794" y="4626850"/>
            <a:ext cx="1095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Olivier</a:t>
            </a:r>
            <a:br>
              <a:rPr lang="en"/>
            </a:br>
            <a:r>
              <a:rPr lang="en"/>
              <a:t>Cloux</a:t>
            </a:r>
            <a:endParaRPr sz="1000"/>
          </a:p>
          <a:p>
            <a:pPr indent="0" lvl="0" marL="0" rtl="0" algn="ctr">
              <a:spcBef>
                <a:spcPts val="0"/>
              </a:spcBef>
              <a:spcAft>
                <a:spcPts val="0"/>
              </a:spcAft>
              <a:buNone/>
            </a:pPr>
            <a:r>
              <a:t/>
            </a:r>
            <a:endParaRPr/>
          </a:p>
        </p:txBody>
      </p:sp>
      <p:sp>
        <p:nvSpPr>
          <p:cNvPr id="325" name="Google Shape;325;p41"/>
          <p:cNvSpPr txBox="1"/>
          <p:nvPr/>
        </p:nvSpPr>
        <p:spPr>
          <a:xfrm>
            <a:off x="1644831" y="4626843"/>
            <a:ext cx="981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Jonathan</a:t>
            </a:r>
            <a:endParaRPr/>
          </a:p>
          <a:p>
            <a:pPr indent="0" lvl="0" marL="0" rtl="0" algn="ctr">
              <a:spcBef>
                <a:spcPts val="0"/>
              </a:spcBef>
              <a:spcAft>
                <a:spcPts val="0"/>
              </a:spcAft>
              <a:buNone/>
            </a:pPr>
            <a:r>
              <a:rPr lang="en"/>
              <a:t>Labhard</a:t>
            </a:r>
            <a:endParaRPr/>
          </a:p>
        </p:txBody>
      </p:sp>
      <p:sp>
        <p:nvSpPr>
          <p:cNvPr id="326" name="Google Shape;326;p41"/>
          <p:cNvSpPr txBox="1"/>
          <p:nvPr/>
        </p:nvSpPr>
        <p:spPr>
          <a:xfrm>
            <a:off x="3512399" y="2998125"/>
            <a:ext cx="11442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Anastasiia</a:t>
            </a:r>
            <a:br>
              <a:rPr lang="en"/>
            </a:br>
            <a:r>
              <a:rPr lang="en"/>
              <a:t>Kucherenko</a:t>
            </a:r>
            <a:endParaRPr/>
          </a:p>
          <a:p>
            <a:pPr indent="0" lvl="0" marL="0" rtl="0" algn="ctr">
              <a:spcBef>
                <a:spcPts val="0"/>
              </a:spcBef>
              <a:spcAft>
                <a:spcPts val="0"/>
              </a:spcAft>
              <a:buNone/>
            </a:pPr>
            <a:r>
              <a:t/>
            </a:r>
            <a:endParaRPr/>
          </a:p>
        </p:txBody>
      </p:sp>
      <p:sp>
        <p:nvSpPr>
          <p:cNvPr id="327" name="Google Shape;327;p41"/>
          <p:cNvSpPr txBox="1"/>
          <p:nvPr/>
        </p:nvSpPr>
        <p:spPr>
          <a:xfrm>
            <a:off x="2451894" y="4626850"/>
            <a:ext cx="10548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Pablo</a:t>
            </a:r>
            <a:endParaRPr/>
          </a:p>
          <a:p>
            <a:pPr indent="0" lvl="0" marL="0" rtl="0" algn="ctr">
              <a:spcBef>
                <a:spcPts val="0"/>
              </a:spcBef>
              <a:spcAft>
                <a:spcPts val="0"/>
              </a:spcAft>
              <a:buNone/>
            </a:pPr>
            <a:r>
              <a:rPr lang="en"/>
              <a:t>Cañas</a:t>
            </a:r>
            <a:endParaRPr/>
          </a:p>
          <a:p>
            <a:pPr indent="0" lvl="0" marL="0" rtl="0" algn="ctr">
              <a:spcBef>
                <a:spcPts val="0"/>
              </a:spcBef>
              <a:spcAft>
                <a:spcPts val="0"/>
              </a:spcAft>
              <a:buNone/>
            </a:pPr>
            <a:r>
              <a:t/>
            </a:r>
            <a:endParaRPr/>
          </a:p>
        </p:txBody>
      </p:sp>
      <p:sp>
        <p:nvSpPr>
          <p:cNvPr id="328" name="Google Shape;328;p41"/>
          <p:cNvSpPr txBox="1"/>
          <p:nvPr/>
        </p:nvSpPr>
        <p:spPr>
          <a:xfrm>
            <a:off x="-56105" y="3007868"/>
            <a:ext cx="981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Tiziano Piccardi</a:t>
            </a:r>
            <a:endParaRPr/>
          </a:p>
        </p:txBody>
      </p:sp>
      <p:sp>
        <p:nvSpPr>
          <p:cNvPr id="329" name="Google Shape;329;p41"/>
          <p:cNvSpPr txBox="1"/>
          <p:nvPr/>
        </p:nvSpPr>
        <p:spPr>
          <a:xfrm>
            <a:off x="3217844" y="4626850"/>
            <a:ext cx="1216200" cy="51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Davit</a:t>
            </a:r>
            <a:endParaRPr/>
          </a:p>
          <a:p>
            <a:pPr indent="0" lvl="0" marL="0" rtl="0" algn="ctr">
              <a:spcBef>
                <a:spcPts val="0"/>
              </a:spcBef>
              <a:spcAft>
                <a:spcPts val="0"/>
              </a:spcAft>
              <a:buNone/>
            </a:pPr>
            <a:r>
              <a:rPr lang="en"/>
              <a:t>Martirosyan</a:t>
            </a:r>
            <a:endParaRPr/>
          </a:p>
          <a:p>
            <a:pPr indent="0" lvl="0" marL="0" rtl="0" algn="ctr">
              <a:spcBef>
                <a:spcPts val="0"/>
              </a:spcBef>
              <a:spcAft>
                <a:spcPts val="0"/>
              </a:spcAft>
              <a:buNone/>
            </a:pPr>
            <a:r>
              <a:t/>
            </a:r>
            <a:endParaRPr/>
          </a:p>
        </p:txBody>
      </p:sp>
      <p:sp>
        <p:nvSpPr>
          <p:cNvPr id="330" name="Google Shape;330;p41"/>
          <p:cNvSpPr txBox="1"/>
          <p:nvPr/>
        </p:nvSpPr>
        <p:spPr>
          <a:xfrm>
            <a:off x="4435469" y="4697725"/>
            <a:ext cx="827700" cy="4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Kuan</a:t>
            </a:r>
            <a:endParaRPr>
              <a:solidFill>
                <a:schemeClr val="dk2"/>
              </a:solidFill>
            </a:endParaRPr>
          </a:p>
          <a:p>
            <a:pPr indent="0" lvl="0" marL="0" rtl="0" algn="ctr">
              <a:spcBef>
                <a:spcPts val="0"/>
              </a:spcBef>
              <a:spcAft>
                <a:spcPts val="0"/>
              </a:spcAft>
              <a:buNone/>
            </a:pPr>
            <a:r>
              <a:rPr lang="en">
                <a:solidFill>
                  <a:schemeClr val="dk2"/>
                </a:solidFill>
              </a:rPr>
              <a:t>Tung</a:t>
            </a:r>
            <a:endParaRPr>
              <a:solidFill>
                <a:schemeClr val="dk2"/>
              </a:solidFill>
            </a:endParaRPr>
          </a:p>
        </p:txBody>
      </p:sp>
      <p:sp>
        <p:nvSpPr>
          <p:cNvPr id="331" name="Google Shape;331;p41"/>
          <p:cNvSpPr txBox="1"/>
          <p:nvPr/>
        </p:nvSpPr>
        <p:spPr>
          <a:xfrm>
            <a:off x="5368419" y="4626850"/>
            <a:ext cx="10548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Germain Zouein</a:t>
            </a:r>
            <a:endParaRPr/>
          </a:p>
          <a:p>
            <a:pPr indent="0" lvl="0" marL="0" rtl="0" algn="ctr">
              <a:spcBef>
                <a:spcPts val="0"/>
              </a:spcBef>
              <a:spcAft>
                <a:spcPts val="0"/>
              </a:spcAft>
              <a:buNone/>
            </a:pPr>
            <a:r>
              <a:t/>
            </a:r>
            <a:endParaRPr/>
          </a:p>
        </p:txBody>
      </p:sp>
      <p:sp>
        <p:nvSpPr>
          <p:cNvPr id="332" name="Google Shape;332;p41"/>
          <p:cNvSpPr txBox="1"/>
          <p:nvPr/>
        </p:nvSpPr>
        <p:spPr>
          <a:xfrm>
            <a:off x="5309544" y="2993875"/>
            <a:ext cx="12162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Valentin</a:t>
            </a:r>
            <a:endParaRPr/>
          </a:p>
          <a:p>
            <a:pPr indent="0" lvl="0" marL="0" rtl="0" algn="ctr">
              <a:spcBef>
                <a:spcPts val="0"/>
              </a:spcBef>
              <a:spcAft>
                <a:spcPts val="0"/>
              </a:spcAft>
              <a:buNone/>
            </a:pPr>
            <a:r>
              <a:rPr lang="en"/>
              <a:t>Hartmann</a:t>
            </a:r>
            <a:endParaRPr/>
          </a:p>
        </p:txBody>
      </p:sp>
      <p:sp>
        <p:nvSpPr>
          <p:cNvPr id="333" name="Google Shape;333;p41"/>
          <p:cNvSpPr txBox="1"/>
          <p:nvPr/>
        </p:nvSpPr>
        <p:spPr>
          <a:xfrm>
            <a:off x="6985944" y="2993875"/>
            <a:ext cx="12699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Ekaterina</a:t>
            </a:r>
            <a:endParaRPr/>
          </a:p>
          <a:p>
            <a:pPr indent="0" lvl="0" marL="0" rtl="0" algn="ctr">
              <a:spcBef>
                <a:spcPts val="0"/>
              </a:spcBef>
              <a:spcAft>
                <a:spcPts val="0"/>
              </a:spcAft>
              <a:buNone/>
            </a:pPr>
            <a:r>
              <a:rPr lang="en"/>
              <a:t>Svikhnushina</a:t>
            </a:r>
            <a:endParaRPr/>
          </a:p>
        </p:txBody>
      </p:sp>
      <p:pic>
        <p:nvPicPr>
          <p:cNvPr id="334" name="Google Shape;334;p41"/>
          <p:cNvPicPr preferRelativeResize="0"/>
          <p:nvPr/>
        </p:nvPicPr>
        <p:blipFill>
          <a:blip r:embed="rId4">
            <a:alphaModFix/>
          </a:blip>
          <a:stretch>
            <a:fillRect/>
          </a:stretch>
        </p:blipFill>
        <p:spPr>
          <a:xfrm>
            <a:off x="70276" y="2207675"/>
            <a:ext cx="827849" cy="868342"/>
          </a:xfrm>
          <a:prstGeom prst="rect">
            <a:avLst/>
          </a:prstGeom>
          <a:noFill/>
          <a:ln>
            <a:noFill/>
          </a:ln>
        </p:spPr>
      </p:pic>
      <p:sp>
        <p:nvSpPr>
          <p:cNvPr id="335" name="Google Shape;335;p41"/>
          <p:cNvSpPr txBox="1"/>
          <p:nvPr/>
        </p:nvSpPr>
        <p:spPr>
          <a:xfrm>
            <a:off x="8013928" y="2998125"/>
            <a:ext cx="12162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Daniyar</a:t>
            </a:r>
            <a:endParaRPr/>
          </a:p>
          <a:p>
            <a:pPr indent="0" lvl="0" marL="0" rtl="0" algn="ctr">
              <a:spcBef>
                <a:spcPts val="0"/>
              </a:spcBef>
              <a:spcAft>
                <a:spcPts val="0"/>
              </a:spcAft>
              <a:buNone/>
            </a:pPr>
            <a:r>
              <a:rPr lang="en"/>
              <a:t>Chumbalov</a:t>
            </a:r>
            <a:endParaRPr/>
          </a:p>
        </p:txBody>
      </p:sp>
      <p:sp>
        <p:nvSpPr>
          <p:cNvPr id="336" name="Google Shape;336;p41"/>
          <p:cNvSpPr txBox="1"/>
          <p:nvPr/>
        </p:nvSpPr>
        <p:spPr>
          <a:xfrm>
            <a:off x="4539307" y="3007868"/>
            <a:ext cx="9810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Akhil Arora</a:t>
            </a:r>
            <a:endParaRPr/>
          </a:p>
        </p:txBody>
      </p:sp>
      <p:pic>
        <p:nvPicPr>
          <p:cNvPr id="337" name="Google Shape;337;p41"/>
          <p:cNvPicPr preferRelativeResize="0"/>
          <p:nvPr/>
        </p:nvPicPr>
        <p:blipFill rotWithShape="1">
          <a:blip r:embed="rId5">
            <a:alphaModFix/>
          </a:blip>
          <a:srcRect b="15937" l="21818" r="10696" t="8811"/>
          <a:stretch/>
        </p:blipFill>
        <p:spPr>
          <a:xfrm>
            <a:off x="974692" y="2109900"/>
            <a:ext cx="846825" cy="944250"/>
          </a:xfrm>
          <a:prstGeom prst="rect">
            <a:avLst/>
          </a:prstGeom>
          <a:noFill/>
          <a:ln>
            <a:noFill/>
          </a:ln>
        </p:spPr>
      </p:pic>
      <p:pic>
        <p:nvPicPr>
          <p:cNvPr id="338" name="Google Shape;338;p41"/>
          <p:cNvPicPr preferRelativeResize="0"/>
          <p:nvPr/>
        </p:nvPicPr>
        <p:blipFill rotWithShape="1">
          <a:blip r:embed="rId6">
            <a:alphaModFix/>
          </a:blip>
          <a:srcRect b="12801" l="5792" r="4962" t="4928"/>
          <a:stretch/>
        </p:blipFill>
        <p:spPr>
          <a:xfrm>
            <a:off x="7180131" y="2109900"/>
            <a:ext cx="827825" cy="944248"/>
          </a:xfrm>
          <a:prstGeom prst="rect">
            <a:avLst/>
          </a:prstGeom>
          <a:noFill/>
          <a:ln>
            <a:noFill/>
          </a:ln>
        </p:spPr>
      </p:pic>
      <p:pic>
        <p:nvPicPr>
          <p:cNvPr id="339" name="Google Shape;339;p41"/>
          <p:cNvPicPr preferRelativeResize="0"/>
          <p:nvPr/>
        </p:nvPicPr>
        <p:blipFill rotWithShape="1">
          <a:blip r:embed="rId7">
            <a:alphaModFix/>
          </a:blip>
          <a:srcRect b="48945" l="24214" r="29174" t="6655"/>
          <a:stretch/>
        </p:blipFill>
        <p:spPr>
          <a:xfrm>
            <a:off x="5515880" y="2072999"/>
            <a:ext cx="776925" cy="986826"/>
          </a:xfrm>
          <a:prstGeom prst="rect">
            <a:avLst/>
          </a:prstGeom>
          <a:noFill/>
          <a:ln>
            <a:noFill/>
          </a:ln>
        </p:spPr>
      </p:pic>
      <p:pic>
        <p:nvPicPr>
          <p:cNvPr id="340" name="Google Shape;340;p41"/>
          <p:cNvPicPr preferRelativeResize="0"/>
          <p:nvPr/>
        </p:nvPicPr>
        <p:blipFill rotWithShape="1">
          <a:blip r:embed="rId8">
            <a:alphaModFix/>
          </a:blip>
          <a:srcRect b="0" l="12725" r="3606" t="0"/>
          <a:stretch/>
        </p:blipFill>
        <p:spPr>
          <a:xfrm>
            <a:off x="6336775" y="2179800"/>
            <a:ext cx="776928" cy="860246"/>
          </a:xfrm>
          <a:prstGeom prst="rect">
            <a:avLst/>
          </a:prstGeom>
          <a:noFill/>
          <a:ln>
            <a:noFill/>
          </a:ln>
        </p:spPr>
      </p:pic>
      <p:sp>
        <p:nvSpPr>
          <p:cNvPr id="341" name="Google Shape;341;p41"/>
          <p:cNvSpPr txBox="1"/>
          <p:nvPr/>
        </p:nvSpPr>
        <p:spPr>
          <a:xfrm>
            <a:off x="6155525" y="3235450"/>
            <a:ext cx="1054800" cy="2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Halima Schede</a:t>
            </a:r>
            <a:endParaRPr>
              <a:solidFill>
                <a:srgbClr val="000000"/>
              </a:solidFill>
            </a:endParaRPr>
          </a:p>
          <a:p>
            <a:pPr indent="0" lvl="0" marL="0" rtl="0" algn="ctr">
              <a:spcBef>
                <a:spcPts val="0"/>
              </a:spcBef>
              <a:spcAft>
                <a:spcPts val="0"/>
              </a:spcAft>
              <a:buNone/>
            </a:pPr>
            <a:r>
              <a:t/>
            </a:r>
            <a:endParaRPr>
              <a:solidFill>
                <a:srgbClr val="000000"/>
              </a:solidFill>
            </a:endParaRPr>
          </a:p>
        </p:txBody>
      </p:sp>
      <p:pic>
        <p:nvPicPr>
          <p:cNvPr id="342" name="Google Shape;342;p41"/>
          <p:cNvPicPr preferRelativeResize="0"/>
          <p:nvPr/>
        </p:nvPicPr>
        <p:blipFill>
          <a:blip r:embed="rId9">
            <a:alphaModFix/>
          </a:blip>
          <a:stretch>
            <a:fillRect/>
          </a:stretch>
        </p:blipFill>
        <p:spPr>
          <a:xfrm>
            <a:off x="1867002" y="2117725"/>
            <a:ext cx="928600" cy="928600"/>
          </a:xfrm>
          <a:prstGeom prst="rect">
            <a:avLst/>
          </a:prstGeom>
          <a:noFill/>
          <a:ln>
            <a:noFill/>
          </a:ln>
        </p:spPr>
      </p:pic>
      <p:pic>
        <p:nvPicPr>
          <p:cNvPr id="343" name="Google Shape;343;p41"/>
          <p:cNvPicPr preferRelativeResize="0"/>
          <p:nvPr/>
        </p:nvPicPr>
        <p:blipFill rotWithShape="1">
          <a:blip r:embed="rId10">
            <a:alphaModFix/>
          </a:blip>
          <a:srcRect b="36986" l="7191" r="7191" t="5910"/>
          <a:stretch/>
        </p:blipFill>
        <p:spPr>
          <a:xfrm>
            <a:off x="823844" y="3905500"/>
            <a:ext cx="776924" cy="776924"/>
          </a:xfrm>
          <a:prstGeom prst="rect">
            <a:avLst/>
          </a:prstGeom>
          <a:noFill/>
          <a:ln>
            <a:noFill/>
          </a:ln>
        </p:spPr>
      </p:pic>
      <p:pic>
        <p:nvPicPr>
          <p:cNvPr id="344" name="Google Shape;344;p41"/>
          <p:cNvPicPr preferRelativeResize="0"/>
          <p:nvPr/>
        </p:nvPicPr>
        <p:blipFill rotWithShape="1">
          <a:blip r:embed="rId11">
            <a:alphaModFix/>
          </a:blip>
          <a:srcRect b="7634" l="14086" r="15196" t="8473"/>
          <a:stretch/>
        </p:blipFill>
        <p:spPr>
          <a:xfrm>
            <a:off x="3656198" y="2090050"/>
            <a:ext cx="883991" cy="944249"/>
          </a:xfrm>
          <a:prstGeom prst="rect">
            <a:avLst/>
          </a:prstGeom>
          <a:noFill/>
          <a:ln>
            <a:noFill/>
          </a:ln>
        </p:spPr>
      </p:pic>
      <p:pic>
        <p:nvPicPr>
          <p:cNvPr id="345" name="Google Shape;345;p41"/>
          <p:cNvPicPr preferRelativeResize="0"/>
          <p:nvPr/>
        </p:nvPicPr>
        <p:blipFill>
          <a:blip r:embed="rId12">
            <a:alphaModFix/>
          </a:blip>
          <a:stretch>
            <a:fillRect/>
          </a:stretch>
        </p:blipFill>
        <p:spPr>
          <a:xfrm>
            <a:off x="3490081" y="3753825"/>
            <a:ext cx="671729" cy="928600"/>
          </a:xfrm>
          <a:prstGeom prst="rect">
            <a:avLst/>
          </a:prstGeom>
          <a:noFill/>
          <a:ln>
            <a:noFill/>
          </a:ln>
        </p:spPr>
      </p:pic>
      <p:pic>
        <p:nvPicPr>
          <p:cNvPr id="346" name="Google Shape;346;p41"/>
          <p:cNvPicPr preferRelativeResize="0"/>
          <p:nvPr/>
        </p:nvPicPr>
        <p:blipFill rotWithShape="1">
          <a:blip r:embed="rId13">
            <a:alphaModFix/>
          </a:blip>
          <a:srcRect b="16338" l="0" r="0" t="0"/>
          <a:stretch/>
        </p:blipFill>
        <p:spPr>
          <a:xfrm>
            <a:off x="2667026" y="3840396"/>
            <a:ext cx="671724" cy="842030"/>
          </a:xfrm>
          <a:prstGeom prst="rect">
            <a:avLst/>
          </a:prstGeom>
          <a:noFill/>
          <a:ln>
            <a:noFill/>
          </a:ln>
        </p:spPr>
      </p:pic>
      <p:pic>
        <p:nvPicPr>
          <p:cNvPr id="347" name="Google Shape;347;p41"/>
          <p:cNvPicPr preferRelativeResize="0"/>
          <p:nvPr/>
        </p:nvPicPr>
        <p:blipFill>
          <a:blip r:embed="rId14">
            <a:alphaModFix/>
          </a:blip>
          <a:stretch>
            <a:fillRect/>
          </a:stretch>
        </p:blipFill>
        <p:spPr>
          <a:xfrm>
            <a:off x="4436518" y="3719772"/>
            <a:ext cx="827824" cy="996703"/>
          </a:xfrm>
          <a:prstGeom prst="rect">
            <a:avLst/>
          </a:prstGeom>
          <a:noFill/>
          <a:ln>
            <a:noFill/>
          </a:ln>
        </p:spPr>
      </p:pic>
      <p:pic>
        <p:nvPicPr>
          <p:cNvPr id="348" name="Google Shape;348;p41"/>
          <p:cNvPicPr preferRelativeResize="0"/>
          <p:nvPr/>
        </p:nvPicPr>
        <p:blipFill>
          <a:blip r:embed="rId15">
            <a:alphaModFix/>
          </a:blip>
          <a:stretch>
            <a:fillRect/>
          </a:stretch>
        </p:blipFill>
        <p:spPr>
          <a:xfrm>
            <a:off x="4581961" y="2109900"/>
            <a:ext cx="896178" cy="944250"/>
          </a:xfrm>
          <a:prstGeom prst="rect">
            <a:avLst/>
          </a:prstGeom>
          <a:noFill/>
          <a:ln>
            <a:noFill/>
          </a:ln>
        </p:spPr>
      </p:pic>
      <p:pic>
        <p:nvPicPr>
          <p:cNvPr id="349" name="Google Shape;349;p41"/>
          <p:cNvPicPr preferRelativeResize="0"/>
          <p:nvPr/>
        </p:nvPicPr>
        <p:blipFill>
          <a:blip r:embed="rId16">
            <a:alphaModFix/>
          </a:blip>
          <a:stretch>
            <a:fillRect/>
          </a:stretch>
        </p:blipFill>
        <p:spPr>
          <a:xfrm>
            <a:off x="5481969" y="3730445"/>
            <a:ext cx="827700" cy="998430"/>
          </a:xfrm>
          <a:prstGeom prst="rect">
            <a:avLst/>
          </a:prstGeom>
          <a:noFill/>
          <a:ln>
            <a:noFill/>
          </a:ln>
        </p:spPr>
      </p:pic>
      <p:pic>
        <p:nvPicPr>
          <p:cNvPr id="350" name="Google Shape;350;p41"/>
          <p:cNvPicPr preferRelativeResize="0"/>
          <p:nvPr/>
        </p:nvPicPr>
        <p:blipFill>
          <a:blip r:embed="rId17">
            <a:alphaModFix/>
          </a:blip>
          <a:stretch>
            <a:fillRect/>
          </a:stretch>
        </p:blipFill>
        <p:spPr>
          <a:xfrm>
            <a:off x="1839969" y="3854974"/>
            <a:ext cx="694400" cy="827451"/>
          </a:xfrm>
          <a:prstGeom prst="rect">
            <a:avLst/>
          </a:prstGeom>
          <a:noFill/>
          <a:ln>
            <a:noFill/>
          </a:ln>
        </p:spPr>
      </p:pic>
      <p:pic>
        <p:nvPicPr>
          <p:cNvPr id="351" name="Google Shape;351;p41"/>
          <p:cNvPicPr preferRelativeResize="0"/>
          <p:nvPr/>
        </p:nvPicPr>
        <p:blipFill>
          <a:blip r:embed="rId18">
            <a:alphaModFix/>
          </a:blip>
          <a:stretch>
            <a:fillRect/>
          </a:stretch>
        </p:blipFill>
        <p:spPr>
          <a:xfrm>
            <a:off x="136419" y="3908503"/>
            <a:ext cx="525300" cy="749794"/>
          </a:xfrm>
          <a:prstGeom prst="rect">
            <a:avLst/>
          </a:prstGeom>
          <a:noFill/>
          <a:ln>
            <a:noFill/>
          </a:ln>
        </p:spPr>
      </p:pic>
      <p:pic>
        <p:nvPicPr>
          <p:cNvPr id="352" name="Google Shape;352;p41"/>
          <p:cNvPicPr preferRelativeResize="0"/>
          <p:nvPr/>
        </p:nvPicPr>
        <p:blipFill>
          <a:blip r:embed="rId19">
            <a:alphaModFix/>
          </a:blip>
          <a:stretch>
            <a:fillRect/>
          </a:stretch>
        </p:blipFill>
        <p:spPr>
          <a:xfrm>
            <a:off x="8194919" y="2056349"/>
            <a:ext cx="776926" cy="1011673"/>
          </a:xfrm>
          <a:prstGeom prst="rect">
            <a:avLst/>
          </a:prstGeom>
          <a:noFill/>
          <a:ln>
            <a:noFill/>
          </a:ln>
        </p:spPr>
      </p:pic>
      <p:pic>
        <p:nvPicPr>
          <p:cNvPr id="353" name="Google Shape;353;p41"/>
          <p:cNvPicPr preferRelativeResize="0"/>
          <p:nvPr/>
        </p:nvPicPr>
        <p:blipFill>
          <a:blip r:embed="rId20">
            <a:alphaModFix/>
          </a:blip>
          <a:stretch>
            <a:fillRect/>
          </a:stretch>
        </p:blipFill>
        <p:spPr>
          <a:xfrm>
            <a:off x="2840194" y="2117000"/>
            <a:ext cx="776924" cy="930049"/>
          </a:xfrm>
          <a:prstGeom prst="rect">
            <a:avLst/>
          </a:prstGeom>
          <a:noFill/>
          <a:ln>
            <a:noFill/>
          </a:ln>
        </p:spPr>
      </p:pic>
      <p:sp>
        <p:nvSpPr>
          <p:cNvPr id="354" name="Google Shape;354;p41"/>
          <p:cNvSpPr txBox="1"/>
          <p:nvPr/>
        </p:nvSpPr>
        <p:spPr>
          <a:xfrm>
            <a:off x="6282819" y="4626850"/>
            <a:ext cx="10548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Yann</a:t>
            </a:r>
            <a:endParaRPr/>
          </a:p>
          <a:p>
            <a:pPr indent="0" lvl="0" marL="0" rtl="0" algn="ctr">
              <a:spcBef>
                <a:spcPts val="0"/>
              </a:spcBef>
              <a:spcAft>
                <a:spcPts val="0"/>
              </a:spcAft>
              <a:buNone/>
            </a:pPr>
            <a:r>
              <a:rPr lang="en"/>
              <a:t>Bouquet</a:t>
            </a:r>
            <a:endParaRPr/>
          </a:p>
          <a:p>
            <a:pPr indent="0" lvl="0" marL="0" rtl="0" algn="ctr">
              <a:spcBef>
                <a:spcPts val="0"/>
              </a:spcBef>
              <a:spcAft>
                <a:spcPts val="0"/>
              </a:spcAft>
              <a:buNone/>
            </a:pPr>
            <a:r>
              <a:t/>
            </a:r>
            <a:endParaRPr/>
          </a:p>
        </p:txBody>
      </p:sp>
      <p:sp>
        <p:nvSpPr>
          <p:cNvPr id="355" name="Google Shape;355;p41"/>
          <p:cNvSpPr txBox="1"/>
          <p:nvPr/>
        </p:nvSpPr>
        <p:spPr>
          <a:xfrm>
            <a:off x="7121019" y="4626850"/>
            <a:ext cx="10548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Yasser Haddad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56" name="Google Shape;356;p41"/>
          <p:cNvSpPr txBox="1"/>
          <p:nvPr/>
        </p:nvSpPr>
        <p:spPr>
          <a:xfrm>
            <a:off x="8035419" y="4626850"/>
            <a:ext cx="1054800" cy="2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Sylvain</a:t>
            </a:r>
            <a:endParaRPr/>
          </a:p>
          <a:p>
            <a:pPr indent="0" lvl="0" marL="0" rtl="0" algn="ctr">
              <a:spcBef>
                <a:spcPts val="0"/>
              </a:spcBef>
              <a:spcAft>
                <a:spcPts val="0"/>
              </a:spcAft>
              <a:buNone/>
            </a:pPr>
            <a:r>
              <a:rPr lang="en"/>
              <a:t>Lugeon</a:t>
            </a:r>
            <a:endParaRPr/>
          </a:p>
          <a:p>
            <a:pPr indent="0" lvl="0" marL="0" rtl="0" algn="ctr">
              <a:spcBef>
                <a:spcPts val="0"/>
              </a:spcBef>
              <a:spcAft>
                <a:spcPts val="0"/>
              </a:spcAft>
              <a:buNone/>
            </a:pPr>
            <a:r>
              <a:t/>
            </a:r>
            <a:endParaRPr/>
          </a:p>
        </p:txBody>
      </p:sp>
      <p:pic>
        <p:nvPicPr>
          <p:cNvPr id="357" name="Google Shape;357;p41"/>
          <p:cNvPicPr preferRelativeResize="0"/>
          <p:nvPr/>
        </p:nvPicPr>
        <p:blipFill>
          <a:blip r:embed="rId21">
            <a:alphaModFix/>
          </a:blip>
          <a:stretch>
            <a:fillRect/>
          </a:stretch>
        </p:blipFill>
        <p:spPr>
          <a:xfrm>
            <a:off x="7262725" y="3652412"/>
            <a:ext cx="827699" cy="1035965"/>
          </a:xfrm>
          <a:prstGeom prst="rect">
            <a:avLst/>
          </a:prstGeom>
          <a:noFill/>
          <a:ln>
            <a:noFill/>
          </a:ln>
        </p:spPr>
      </p:pic>
      <p:pic>
        <p:nvPicPr>
          <p:cNvPr id="358" name="Google Shape;358;p41"/>
          <p:cNvPicPr preferRelativeResize="0"/>
          <p:nvPr/>
        </p:nvPicPr>
        <p:blipFill>
          <a:blip r:embed="rId22">
            <a:alphaModFix/>
          </a:blip>
          <a:stretch>
            <a:fillRect/>
          </a:stretch>
        </p:blipFill>
        <p:spPr>
          <a:xfrm>
            <a:off x="8174360" y="3652375"/>
            <a:ext cx="776924" cy="1036027"/>
          </a:xfrm>
          <a:prstGeom prst="rect">
            <a:avLst/>
          </a:prstGeom>
          <a:noFill/>
          <a:ln>
            <a:noFill/>
          </a:ln>
        </p:spPr>
      </p:pic>
      <p:pic>
        <p:nvPicPr>
          <p:cNvPr id="359" name="Google Shape;359;p41"/>
          <p:cNvPicPr preferRelativeResize="0"/>
          <p:nvPr/>
        </p:nvPicPr>
        <p:blipFill>
          <a:blip r:embed="rId23">
            <a:alphaModFix/>
          </a:blip>
          <a:stretch>
            <a:fillRect/>
          </a:stretch>
        </p:blipFill>
        <p:spPr>
          <a:xfrm>
            <a:off x="6454500" y="3634958"/>
            <a:ext cx="776925" cy="10708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 name="Google Shape;90;p15"/>
          <p:cNvPicPr preferRelativeResize="0"/>
          <p:nvPr/>
        </p:nvPicPr>
        <p:blipFill>
          <a:blip r:embed="rId3">
            <a:alphaModFix/>
          </a:blip>
          <a:stretch>
            <a:fillRect/>
          </a:stretch>
        </p:blipFill>
        <p:spPr>
          <a:xfrm>
            <a:off x="685800" y="0"/>
            <a:ext cx="6641333" cy="5143500"/>
          </a:xfrm>
          <a:prstGeom prst="rect">
            <a:avLst/>
          </a:prstGeom>
          <a:noFill/>
          <a:ln>
            <a:noFill/>
          </a:ln>
        </p:spPr>
      </p:pic>
      <p:sp>
        <p:nvSpPr>
          <p:cNvPr id="91" name="Google Shape;91;p15"/>
          <p:cNvSpPr/>
          <p:nvPr/>
        </p:nvSpPr>
        <p:spPr>
          <a:xfrm>
            <a:off x="790600" y="4032675"/>
            <a:ext cx="4590300" cy="111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5"/>
          <p:cNvPicPr preferRelativeResize="0"/>
          <p:nvPr/>
        </p:nvPicPr>
        <p:blipFill>
          <a:blip r:embed="rId4">
            <a:alphaModFix/>
          </a:blip>
          <a:stretch>
            <a:fillRect/>
          </a:stretch>
        </p:blipFill>
        <p:spPr>
          <a:xfrm>
            <a:off x="7063100" y="1698625"/>
            <a:ext cx="1725300" cy="1397575"/>
          </a:xfrm>
          <a:prstGeom prst="rect">
            <a:avLst/>
          </a:prstGeom>
          <a:noFill/>
          <a:ln>
            <a:noFill/>
          </a:ln>
        </p:spPr>
      </p:pic>
      <p:pic>
        <p:nvPicPr>
          <p:cNvPr descr="Image result for wikimedia" id="93" name="Google Shape;93;p15"/>
          <p:cNvPicPr preferRelativeResize="0"/>
          <p:nvPr/>
        </p:nvPicPr>
        <p:blipFill>
          <a:blip r:embed="rId5">
            <a:alphaModFix/>
          </a:blip>
          <a:stretch>
            <a:fillRect/>
          </a:stretch>
        </p:blipFill>
        <p:spPr>
          <a:xfrm>
            <a:off x="7625600" y="3136175"/>
            <a:ext cx="1411725" cy="593600"/>
          </a:xfrm>
          <a:prstGeom prst="rect">
            <a:avLst/>
          </a:prstGeom>
          <a:noFill/>
          <a:ln>
            <a:noFill/>
          </a:ln>
        </p:spPr>
      </p:pic>
      <p:pic>
        <p:nvPicPr>
          <p:cNvPr id="94" name="Google Shape;94;p15"/>
          <p:cNvPicPr preferRelativeResize="0"/>
          <p:nvPr/>
        </p:nvPicPr>
        <p:blipFill>
          <a:blip r:embed="rId6">
            <a:alphaModFix/>
          </a:blip>
          <a:stretch>
            <a:fillRect/>
          </a:stretch>
        </p:blipFill>
        <p:spPr>
          <a:xfrm>
            <a:off x="6646975" y="3792922"/>
            <a:ext cx="680149" cy="6763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latest" id="365" name="Google Shape;365;p42"/>
          <p:cNvPicPr preferRelativeResize="0"/>
          <p:nvPr/>
        </p:nvPicPr>
        <p:blipFill>
          <a:blip r:embed="rId3">
            <a:alphaModFix/>
          </a:blip>
          <a:stretch>
            <a:fillRect/>
          </a:stretch>
        </p:blipFill>
        <p:spPr>
          <a:xfrm>
            <a:off x="-188908" y="152400"/>
            <a:ext cx="5855753" cy="4838701"/>
          </a:xfrm>
          <a:prstGeom prst="rect">
            <a:avLst/>
          </a:prstGeom>
          <a:noFill/>
          <a:ln>
            <a:noFill/>
          </a:ln>
        </p:spPr>
      </p:pic>
      <p:sp>
        <p:nvSpPr>
          <p:cNvPr id="366" name="Google Shape;366;p42"/>
          <p:cNvSpPr txBox="1"/>
          <p:nvPr>
            <p:ph idx="1" type="body"/>
          </p:nvPr>
        </p:nvSpPr>
        <p:spPr>
          <a:xfrm>
            <a:off x="5399725" y="317900"/>
            <a:ext cx="3647100" cy="438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Help each other on Zulip</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Participate actively in classes and labs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Give us </a:t>
            </a:r>
            <a:r>
              <a:rPr b="1" lang="en" sz="2400">
                <a:latin typeface="Helvetica Neue"/>
                <a:ea typeface="Helvetica Neue"/>
                <a:cs typeface="Helvetica Neue"/>
                <a:sym typeface="Helvetica Neue"/>
              </a:rPr>
              <a:t>feedback</a:t>
            </a:r>
            <a:endParaRPr sz="2400">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Feedback</a:t>
            </a:r>
            <a:endParaRPr>
              <a:latin typeface="Helvetica Neue"/>
              <a:ea typeface="Helvetica Neue"/>
              <a:cs typeface="Helvetica Neue"/>
              <a:sym typeface="Helvetica Neue"/>
            </a:endParaRPr>
          </a:p>
        </p:txBody>
      </p:sp>
      <p:sp>
        <p:nvSpPr>
          <p:cNvPr id="372" name="Google Shape;372;p43"/>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https://go.epfl.ch/ada2020-lec1-feedback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en" sz="2400">
                <a:solidFill>
                  <a:schemeClr val="dk2"/>
                </a:solidFill>
                <a:latin typeface="Helvetica Neue"/>
                <a:ea typeface="Helvetica Neue"/>
                <a:cs typeface="Helvetica Neue"/>
                <a:sym typeface="Helvetica Neue"/>
              </a:rPr>
              <a:t>Feedback form available for each lecture and lab session</a:t>
            </a:r>
            <a:endParaRPr sz="24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(fewer)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would you like the instructor to (not) wear next time?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373" name="Google Shape;373;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txBox="1"/>
          <p:nvPr>
            <p:ph type="title"/>
          </p:nvPr>
        </p:nvSpPr>
        <p:spPr>
          <a:xfrm>
            <a:off x="716700" y="2254050"/>
            <a:ext cx="7710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379" name="Google Shape;379;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45"/>
          <p:cNvSpPr txBox="1"/>
          <p:nvPr>
            <p:ph type="title"/>
          </p:nvPr>
        </p:nvSpPr>
        <p:spPr>
          <a:xfrm>
            <a:off x="2400250" y="588167"/>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data science?</a:t>
            </a:r>
            <a:endParaRPr/>
          </a:p>
        </p:txBody>
      </p:sp>
      <p:grpSp>
        <p:nvGrpSpPr>
          <p:cNvPr id="386" name="Google Shape;386;p45"/>
          <p:cNvGrpSpPr/>
          <p:nvPr/>
        </p:nvGrpSpPr>
        <p:grpSpPr>
          <a:xfrm>
            <a:off x="582792" y="1436618"/>
            <a:ext cx="8132247" cy="3276286"/>
            <a:chOff x="763025" y="2716800"/>
            <a:chExt cx="6420026" cy="2426699"/>
          </a:xfrm>
        </p:grpSpPr>
        <p:pic>
          <p:nvPicPr>
            <p:cNvPr descr="Screen Shot 2017-05-29 at 9.56.59 PM.png" id="387" name="Google Shape;387;p45"/>
            <p:cNvPicPr preferRelativeResize="0"/>
            <p:nvPr/>
          </p:nvPicPr>
          <p:blipFill rotWithShape="1">
            <a:blip r:embed="rId3">
              <a:alphaModFix/>
            </a:blip>
            <a:srcRect b="0" l="0" r="0" t="59857"/>
            <a:stretch/>
          </p:blipFill>
          <p:spPr>
            <a:xfrm>
              <a:off x="763025" y="3078774"/>
              <a:ext cx="6420026" cy="2064725"/>
            </a:xfrm>
            <a:prstGeom prst="rect">
              <a:avLst/>
            </a:prstGeom>
            <a:noFill/>
            <a:ln>
              <a:noFill/>
            </a:ln>
          </p:spPr>
        </p:pic>
        <p:pic>
          <p:nvPicPr>
            <p:cNvPr descr="Screen Shot 2017-05-29 at 9.56.59 PM.png" id="388" name="Google Shape;388;p45"/>
            <p:cNvPicPr preferRelativeResize="0"/>
            <p:nvPr/>
          </p:nvPicPr>
          <p:blipFill rotWithShape="1">
            <a:blip r:embed="rId3">
              <a:alphaModFix/>
            </a:blip>
            <a:srcRect b="78260" l="0" r="0" t="0"/>
            <a:stretch/>
          </p:blipFill>
          <p:spPr>
            <a:xfrm>
              <a:off x="763025" y="2716800"/>
              <a:ext cx="6420026" cy="111817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now?</a:t>
            </a:r>
            <a:endParaRPr/>
          </a:p>
        </p:txBody>
      </p:sp>
      <p:sp>
        <p:nvSpPr>
          <p:cNvPr id="394" name="Google Shape;394;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Data Scientist competition for sexiest job of the 21st century" id="395" name="Google Shape;395;p46"/>
          <p:cNvPicPr preferRelativeResize="0"/>
          <p:nvPr/>
        </p:nvPicPr>
        <p:blipFill>
          <a:blip r:embed="rId3">
            <a:alphaModFix/>
          </a:blip>
          <a:stretch>
            <a:fillRect/>
          </a:stretch>
        </p:blipFill>
        <p:spPr>
          <a:xfrm>
            <a:off x="2458222" y="1206105"/>
            <a:ext cx="4989450" cy="3840350"/>
          </a:xfrm>
          <a:prstGeom prst="rect">
            <a:avLst/>
          </a:prstGeom>
          <a:noFill/>
          <a:ln>
            <a:noFill/>
          </a:ln>
        </p:spPr>
      </p:pic>
      <p:sp>
        <p:nvSpPr>
          <p:cNvPr id="396" name="Google Shape;396;p46"/>
          <p:cNvSpPr/>
          <p:nvPr/>
        </p:nvSpPr>
        <p:spPr>
          <a:xfrm>
            <a:off x="5314550" y="299325"/>
            <a:ext cx="3549000" cy="1777500"/>
          </a:xfrm>
          <a:prstGeom prst="wedgeRoundRectCallout">
            <a:avLst>
              <a:gd fmla="val -77196" name="adj1"/>
              <a:gd fmla="val 91591" name="adj2"/>
              <a:gd fmla="val 0" name="adj3"/>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omic Sans MS"/>
                <a:ea typeface="Comic Sans MS"/>
                <a:cs typeface="Comic Sans MS"/>
                <a:sym typeface="Comic Sans MS"/>
              </a:rPr>
              <a:t>I WISH I HAD BECOME A DATA SCIENTIST BACK IN 2020… </a:t>
            </a:r>
            <a:endParaRPr sz="24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a:t>
            </a:r>
            <a:endParaRPr/>
          </a:p>
        </p:txBody>
      </p:sp>
      <p:sp>
        <p:nvSpPr>
          <p:cNvPr id="402" name="Google Shape;402;p47"/>
          <p:cNvSpPr txBox="1"/>
          <p:nvPr>
            <p:ph idx="1" type="body"/>
          </p:nvPr>
        </p:nvSpPr>
        <p:spPr>
          <a:xfrm>
            <a:off x="352700" y="980600"/>
            <a:ext cx="8405100" cy="37080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Helvetica Neue"/>
              <a:buChar char="●"/>
            </a:pPr>
            <a:r>
              <a:rPr lang="en"/>
              <a:t>All science is (or should be) based on data, per definitionem</a:t>
            </a:r>
            <a:endParaRPr/>
          </a:p>
          <a:p>
            <a:pPr indent="-381000" lvl="0" marL="457200" marR="0" rtl="0" algn="l">
              <a:lnSpc>
                <a:spcPct val="115000"/>
              </a:lnSpc>
              <a:spcBef>
                <a:spcPts val="0"/>
              </a:spcBef>
              <a:spcAft>
                <a:spcPts val="0"/>
              </a:spcAft>
              <a:buClr>
                <a:schemeClr val="dk2"/>
              </a:buClr>
              <a:buSzPts val="2400"/>
              <a:buFont typeface="Helvetica Neue"/>
              <a:buChar char="●"/>
            </a:pPr>
            <a:r>
              <a:rPr lang="en"/>
              <a:t>So how is “data science” different from plain old “science”?</a:t>
            </a:r>
            <a:endParaRPr/>
          </a:p>
        </p:txBody>
      </p:sp>
      <p:sp>
        <p:nvSpPr>
          <p:cNvPr id="403" name="Google Shape;403;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8"/>
          <p:cNvSpPr txBox="1"/>
          <p:nvPr>
            <p:ph idx="1" type="body"/>
          </p:nvPr>
        </p:nvSpPr>
        <p:spPr>
          <a:xfrm>
            <a:off x="4767325" y="3311625"/>
            <a:ext cx="31044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Helvetica Neue"/>
                <a:ea typeface="Helvetica Neue"/>
                <a:cs typeface="Helvetica Neue"/>
                <a:sym typeface="Helvetica Neue"/>
              </a:rPr>
              <a:t>Eric Schmidt, Google (2010)</a:t>
            </a:r>
            <a:endParaRPr i="1">
              <a:latin typeface="Helvetica Neue"/>
              <a:ea typeface="Helvetica Neue"/>
              <a:cs typeface="Helvetica Neue"/>
              <a:sym typeface="Helvetica Neue"/>
            </a:endParaRPr>
          </a:p>
        </p:txBody>
      </p:sp>
      <p:sp>
        <p:nvSpPr>
          <p:cNvPr id="409" name="Google Shape;409;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48"/>
          <p:cNvSpPr txBox="1"/>
          <p:nvPr/>
        </p:nvSpPr>
        <p:spPr>
          <a:xfrm>
            <a:off x="1219950" y="1199875"/>
            <a:ext cx="6704100" cy="5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“Between the dawn of civilization and 2003, we only created </a:t>
            </a:r>
            <a:r>
              <a:rPr b="1" lang="en" sz="3000">
                <a:latin typeface="Helvetica Neue"/>
                <a:ea typeface="Helvetica Neue"/>
                <a:cs typeface="Helvetica Neue"/>
                <a:sym typeface="Helvetica Neue"/>
              </a:rPr>
              <a:t>five exabytes</a:t>
            </a:r>
            <a:r>
              <a:rPr lang="en" sz="3000">
                <a:latin typeface="Helvetica Neue"/>
                <a:ea typeface="Helvetica Neue"/>
                <a:cs typeface="Helvetica Neue"/>
                <a:sym typeface="Helvetica Neue"/>
              </a:rPr>
              <a:t> of information; now we’re creating that amount </a:t>
            </a:r>
            <a:r>
              <a:rPr b="1" lang="en" sz="3000">
                <a:latin typeface="Helvetica Neue"/>
                <a:ea typeface="Helvetica Neue"/>
                <a:cs typeface="Helvetica Neue"/>
                <a:sym typeface="Helvetica Neue"/>
              </a:rPr>
              <a:t>every two days.</a:t>
            </a:r>
            <a:r>
              <a:rPr lang="en" sz="3000">
                <a:latin typeface="Helvetica Neue"/>
                <a:ea typeface="Helvetica Neue"/>
                <a:cs typeface="Helvetica Neue"/>
                <a:sym typeface="Helvetica Neue"/>
              </a:rPr>
              <a:t>”</a:t>
            </a:r>
            <a:endParaRPr sz="3000">
              <a:latin typeface="Helvetica Neue"/>
              <a:ea typeface="Helvetica Neue"/>
              <a:cs typeface="Helvetica Neue"/>
              <a:sym typeface="Helvetica Neue"/>
            </a:endParaRPr>
          </a:p>
        </p:txBody>
      </p:sp>
      <p:sp>
        <p:nvSpPr>
          <p:cNvPr id="411" name="Google Shape;411;p48"/>
          <p:cNvSpPr txBox="1"/>
          <p:nvPr>
            <p:ph idx="4294967295"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Data volume explodes</a:t>
            </a:r>
            <a:endParaRPr>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telescope big" id="417" name="Google Shape;417;p49"/>
          <p:cNvPicPr preferRelativeResize="0"/>
          <p:nvPr/>
        </p:nvPicPr>
        <p:blipFill>
          <a:blip r:embed="rId3">
            <a:alphaModFix/>
          </a:blip>
          <a:stretch>
            <a:fillRect/>
          </a:stretch>
        </p:blipFill>
        <p:spPr>
          <a:xfrm>
            <a:off x="486190" y="1229195"/>
            <a:ext cx="2628900" cy="1743075"/>
          </a:xfrm>
          <a:prstGeom prst="rect">
            <a:avLst/>
          </a:prstGeom>
          <a:noFill/>
          <a:ln>
            <a:noFill/>
          </a:ln>
        </p:spPr>
      </p:pic>
      <p:sp>
        <p:nvSpPr>
          <p:cNvPr id="418" name="Google Shape;418;p49"/>
          <p:cNvSpPr txBox="1"/>
          <p:nvPr>
            <p:ph idx="4294967295"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Data variety explodes</a:t>
            </a:r>
            <a:endParaRPr>
              <a:latin typeface="Helvetica Neue"/>
              <a:ea typeface="Helvetica Neue"/>
              <a:cs typeface="Helvetica Neue"/>
              <a:sym typeface="Helvetica Neue"/>
            </a:endParaRPr>
          </a:p>
        </p:txBody>
      </p:sp>
      <p:pic>
        <p:nvPicPr>
          <p:cNvPr descr="Image result for galaxy images" id="419" name="Google Shape;419;p49"/>
          <p:cNvPicPr preferRelativeResize="0"/>
          <p:nvPr/>
        </p:nvPicPr>
        <p:blipFill>
          <a:blip r:embed="rId4">
            <a:alphaModFix/>
          </a:blip>
          <a:stretch>
            <a:fillRect/>
          </a:stretch>
        </p:blipFill>
        <p:spPr>
          <a:xfrm>
            <a:off x="486190" y="3200600"/>
            <a:ext cx="2628900" cy="1839556"/>
          </a:xfrm>
          <a:prstGeom prst="rect">
            <a:avLst/>
          </a:prstGeom>
          <a:noFill/>
          <a:ln>
            <a:noFill/>
          </a:ln>
        </p:spPr>
      </p:pic>
      <p:pic>
        <p:nvPicPr>
          <p:cNvPr descr="Image result for googleplex" id="420" name="Google Shape;420;p49"/>
          <p:cNvPicPr preferRelativeResize="0"/>
          <p:nvPr/>
        </p:nvPicPr>
        <p:blipFill>
          <a:blip r:embed="rId5">
            <a:alphaModFix/>
          </a:blip>
          <a:stretch>
            <a:fillRect/>
          </a:stretch>
        </p:blipFill>
        <p:spPr>
          <a:xfrm>
            <a:off x="4270736" y="1229200"/>
            <a:ext cx="2549365" cy="1743075"/>
          </a:xfrm>
          <a:prstGeom prst="rect">
            <a:avLst/>
          </a:prstGeom>
          <a:noFill/>
          <a:ln>
            <a:noFill/>
          </a:ln>
        </p:spPr>
      </p:pic>
      <p:sp>
        <p:nvSpPr>
          <p:cNvPr id="421" name="Google Shape;421;p49"/>
          <p:cNvSpPr txBox="1"/>
          <p:nvPr>
            <p:ph idx="1" type="body"/>
          </p:nvPr>
        </p:nvSpPr>
        <p:spPr>
          <a:xfrm>
            <a:off x="4270725" y="3200575"/>
            <a:ext cx="3899100" cy="1839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a:latin typeface="Helvetica Neue"/>
                <a:ea typeface="Helvetica Neue"/>
                <a:cs typeface="Helvetica Neue"/>
                <a:sym typeface="Helvetica Neue"/>
              </a:rPr>
              <a:t>Text</a:t>
            </a:r>
            <a:r>
              <a:rPr lang="en">
                <a:latin typeface="Helvetica Neue"/>
                <a:ea typeface="Helvetica Neue"/>
                <a:cs typeface="Helvetica Neue"/>
                <a:sym typeface="Helvetica Neue"/>
              </a:rPr>
              <a:t> (indexed Web pages, email), </a:t>
            </a:r>
            <a:r>
              <a:rPr b="1" lang="en">
                <a:latin typeface="Helvetica Neue"/>
                <a:ea typeface="Helvetica Neue"/>
                <a:cs typeface="Helvetica Neue"/>
                <a:sym typeface="Helvetica Neue"/>
              </a:rPr>
              <a:t>networks</a:t>
            </a:r>
            <a:r>
              <a:rPr lang="en">
                <a:latin typeface="Helvetica Neue"/>
                <a:ea typeface="Helvetica Neue"/>
                <a:cs typeface="Helvetica Neue"/>
                <a:sym typeface="Helvetica Neue"/>
              </a:rPr>
              <a:t> (Web graph, Google+, knowledge graph), </a:t>
            </a:r>
            <a:r>
              <a:rPr b="1" lang="en">
                <a:latin typeface="Helvetica Neue"/>
                <a:ea typeface="Helvetica Neue"/>
                <a:cs typeface="Helvetica Neue"/>
                <a:sym typeface="Helvetica Neue"/>
              </a:rPr>
              <a:t>images, maps, logs</a:t>
            </a:r>
            <a:r>
              <a:rPr lang="en">
                <a:latin typeface="Helvetica Neue"/>
                <a:ea typeface="Helvetica Neue"/>
                <a:cs typeface="Helvetica Neue"/>
                <a:sym typeface="Helvetica Neue"/>
              </a:rPr>
              <a:t> (search logs, server logs, GPS logs), </a:t>
            </a:r>
            <a:r>
              <a:rPr b="1" lang="en">
                <a:latin typeface="Helvetica Neue"/>
                <a:ea typeface="Helvetica Neue"/>
                <a:cs typeface="Helvetica Neue"/>
                <a:sym typeface="Helvetica Neue"/>
              </a:rPr>
              <a:t>speech,</a:t>
            </a:r>
            <a:r>
              <a:rPr lang="en">
                <a:latin typeface="Helvetica Neue"/>
                <a:ea typeface="Helvetica Neue"/>
                <a:cs typeface="Helvetica Neue"/>
                <a:sym typeface="Helvetica Neue"/>
              </a:rPr>
              <a:t> … </a:t>
            </a:r>
            <a:endParaRPr>
              <a:latin typeface="Helvetica Neue"/>
              <a:ea typeface="Helvetica Neue"/>
              <a:cs typeface="Helvetica Neue"/>
              <a:sym typeface="Helvetica Neue"/>
            </a:endParaRPr>
          </a:p>
        </p:txBody>
      </p:sp>
      <p:sp>
        <p:nvSpPr>
          <p:cNvPr id="422" name="Google Shape;422;p49"/>
          <p:cNvSpPr/>
          <p:nvPr/>
        </p:nvSpPr>
        <p:spPr>
          <a:xfrm>
            <a:off x="3480400" y="2402875"/>
            <a:ext cx="460500" cy="1439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0"/>
          <p:cNvPicPr preferRelativeResize="0"/>
          <p:nvPr/>
        </p:nvPicPr>
        <p:blipFill>
          <a:blip r:embed="rId3">
            <a:alphaModFix/>
          </a:blip>
          <a:stretch>
            <a:fillRect/>
          </a:stretch>
        </p:blipFill>
        <p:spPr>
          <a:xfrm>
            <a:off x="682295" y="864725"/>
            <a:ext cx="3943649" cy="4202576"/>
          </a:xfrm>
          <a:prstGeom prst="rect">
            <a:avLst/>
          </a:prstGeom>
          <a:noFill/>
          <a:ln>
            <a:noFill/>
          </a:ln>
        </p:spPr>
      </p:pic>
      <p:sp>
        <p:nvSpPr>
          <p:cNvPr id="428" name="Google Shape;428;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50"/>
          <p:cNvSpPr txBox="1"/>
          <p:nvPr>
            <p:ph idx="4294967295"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Needed: A method to the madness</a:t>
            </a:r>
            <a:endParaRPr>
              <a:latin typeface="Helvetica Neue"/>
              <a:ea typeface="Helvetica Neue"/>
              <a:cs typeface="Helvetica Neue"/>
              <a:sym typeface="Helvetica Neue"/>
            </a:endParaRPr>
          </a:p>
        </p:txBody>
      </p:sp>
      <p:sp>
        <p:nvSpPr>
          <p:cNvPr id="430" name="Google Shape;430;p50"/>
          <p:cNvSpPr txBox="1"/>
          <p:nvPr>
            <p:ph idx="4294967295" type="body"/>
          </p:nvPr>
        </p:nvSpPr>
        <p:spPr>
          <a:xfrm>
            <a:off x="4881875" y="980600"/>
            <a:ext cx="3876000" cy="37080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Helvetica Neue"/>
              <a:buChar char="●"/>
            </a:pPr>
            <a:r>
              <a:rPr lang="en">
                <a:latin typeface="Helvetica Neue"/>
                <a:ea typeface="Helvetica Neue"/>
                <a:cs typeface="Helvetica Neue"/>
                <a:sym typeface="Helvetica Neue"/>
              </a:rPr>
              <a:t>Scientific method 1.0:</a:t>
            </a:r>
            <a:br>
              <a:rPr lang="en">
                <a:latin typeface="Helvetica Neue"/>
                <a:ea typeface="Helvetica Neue"/>
                <a:cs typeface="Helvetica Neue"/>
                <a:sym typeface="Helvetica Neue"/>
              </a:rPr>
            </a:br>
            <a:r>
              <a:rPr lang="en">
                <a:latin typeface="Helvetica Neue"/>
                <a:ea typeface="Helvetica Neue"/>
                <a:cs typeface="Helvetica Neue"/>
                <a:sym typeface="Helvetica Neue"/>
              </a:rPr>
              <a:t>- Focused on “Model the data”</a:t>
            </a:r>
            <a:br>
              <a:rPr lang="en">
                <a:latin typeface="Helvetica Neue"/>
                <a:ea typeface="Helvetica Neue"/>
                <a:cs typeface="Helvetica Neue"/>
                <a:sym typeface="Helvetica Neue"/>
              </a:rPr>
            </a:br>
            <a:r>
              <a:rPr lang="en">
                <a:latin typeface="Helvetica Neue"/>
                <a:ea typeface="Helvetica Neue"/>
                <a:cs typeface="Helvetica Neue"/>
                <a:sym typeface="Helvetica Neue"/>
              </a:rPr>
              <a:t>- Scientist has hypothesis prior to analyzing the data</a:t>
            </a:r>
            <a:endParaRPr>
              <a:latin typeface="Helvetica Neue"/>
              <a:ea typeface="Helvetica Neue"/>
              <a:cs typeface="Helvetica Neue"/>
              <a:sym typeface="Helvetica Neue"/>
            </a:endParaRPr>
          </a:p>
          <a:p>
            <a:pPr indent="-381000" lvl="0" marL="457200" marR="0" rtl="0" algn="l">
              <a:lnSpc>
                <a:spcPct val="115000"/>
              </a:lnSpc>
              <a:spcBef>
                <a:spcPts val="0"/>
              </a:spcBef>
              <a:spcAft>
                <a:spcPts val="0"/>
              </a:spcAft>
              <a:buClr>
                <a:schemeClr val="dk2"/>
              </a:buClr>
              <a:buSzPts val="2400"/>
              <a:buFont typeface="Helvetica Neue"/>
              <a:buChar char="●"/>
            </a:pPr>
            <a:r>
              <a:rPr lang="en">
                <a:latin typeface="Helvetica Neue"/>
                <a:ea typeface="Helvetica Neue"/>
                <a:cs typeface="Helvetica Neue"/>
                <a:sym typeface="Helvetica Neue"/>
              </a:rPr>
              <a:t>Scientific method 2.0:</a:t>
            </a:r>
            <a:br>
              <a:rPr lang="en">
                <a:latin typeface="Helvetica Neue"/>
                <a:ea typeface="Helvetica Neue"/>
                <a:cs typeface="Helvetica Neue"/>
                <a:sym typeface="Helvetica Neue"/>
              </a:rPr>
            </a:br>
            <a:r>
              <a:rPr lang="en">
                <a:latin typeface="Helvetica Neue"/>
                <a:ea typeface="Helvetica Neue"/>
                <a:cs typeface="Helvetica Neue"/>
                <a:sym typeface="Helvetica Neue"/>
              </a:rPr>
              <a:t>- Systematic cycle (“data science pipeline”)</a:t>
            </a:r>
            <a:br>
              <a:rPr lang="en">
                <a:latin typeface="Helvetica Neue"/>
                <a:ea typeface="Helvetica Neue"/>
                <a:cs typeface="Helvetica Neue"/>
                <a:sym typeface="Helvetica Neue"/>
              </a:rPr>
            </a:br>
            <a:r>
              <a:rPr lang="en">
                <a:latin typeface="Helvetica Neue"/>
                <a:ea typeface="Helvetica Neue"/>
                <a:cs typeface="Helvetica Neue"/>
                <a:sym typeface="Helvetica Neue"/>
              </a:rPr>
              <a:t>- “Explore the data” becomes increasingly important</a:t>
            </a:r>
            <a:br>
              <a:rPr lang="en">
                <a:latin typeface="Helvetica Neue"/>
                <a:ea typeface="Helvetica Neue"/>
                <a:cs typeface="Helvetica Neue"/>
                <a:sym typeface="Helvetica Neue"/>
              </a:rPr>
            </a:br>
            <a:r>
              <a:rPr lang="en">
                <a:latin typeface="Helvetica Neue"/>
                <a:ea typeface="Helvetica Neue"/>
                <a:cs typeface="Helvetica Neue"/>
                <a:sym typeface="Helvetica Neue"/>
              </a:rPr>
              <a:t>- </a:t>
            </a:r>
            <a:r>
              <a:rPr b="1" lang="en">
                <a:latin typeface="Helvetica Neue"/>
                <a:ea typeface="Helvetica Neue"/>
                <a:cs typeface="Helvetica Neue"/>
                <a:sym typeface="Helvetica Neue"/>
              </a:rPr>
              <a:t>Data as a first-class citizen</a:t>
            </a:r>
            <a:endParaRPr b="1">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1"/>
          <p:cNvPicPr preferRelativeResize="0"/>
          <p:nvPr/>
        </p:nvPicPr>
        <p:blipFill>
          <a:blip r:embed="rId3">
            <a:alphaModFix/>
          </a:blip>
          <a:stretch>
            <a:fillRect/>
          </a:stretch>
        </p:blipFill>
        <p:spPr>
          <a:xfrm>
            <a:off x="2423462" y="923450"/>
            <a:ext cx="4297075" cy="4101775"/>
          </a:xfrm>
          <a:prstGeom prst="rect">
            <a:avLst/>
          </a:prstGeom>
          <a:noFill/>
          <a:ln>
            <a:noFill/>
          </a:ln>
        </p:spPr>
      </p:pic>
      <p:sp>
        <p:nvSpPr>
          <p:cNvPr id="436" name="Google Shape;436;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51"/>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Scientist 2.0</a:t>
            </a:r>
            <a:endParaRPr>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 name="Google Shape;100;p16"/>
          <p:cNvPicPr preferRelativeResize="0"/>
          <p:nvPr/>
        </p:nvPicPr>
        <p:blipFill>
          <a:blip r:embed="rId3">
            <a:alphaModFix/>
          </a:blip>
          <a:stretch>
            <a:fillRect/>
          </a:stretch>
        </p:blipFill>
        <p:spPr>
          <a:xfrm>
            <a:off x="685800" y="0"/>
            <a:ext cx="6641333" cy="5143500"/>
          </a:xfrm>
          <a:prstGeom prst="rect">
            <a:avLst/>
          </a:prstGeom>
          <a:noFill/>
          <a:ln>
            <a:noFill/>
          </a:ln>
        </p:spPr>
      </p:pic>
      <p:pic>
        <p:nvPicPr>
          <p:cNvPr id="101" name="Google Shape;101;p16"/>
          <p:cNvPicPr preferRelativeResize="0"/>
          <p:nvPr/>
        </p:nvPicPr>
        <p:blipFill>
          <a:blip r:embed="rId4">
            <a:alphaModFix/>
          </a:blip>
          <a:stretch>
            <a:fillRect/>
          </a:stretch>
        </p:blipFill>
        <p:spPr>
          <a:xfrm>
            <a:off x="7063100" y="1698625"/>
            <a:ext cx="1725300" cy="1397575"/>
          </a:xfrm>
          <a:prstGeom prst="rect">
            <a:avLst/>
          </a:prstGeom>
          <a:noFill/>
          <a:ln>
            <a:noFill/>
          </a:ln>
        </p:spPr>
      </p:pic>
      <p:pic>
        <p:nvPicPr>
          <p:cNvPr descr="Image result for wikimedia" id="102" name="Google Shape;102;p16"/>
          <p:cNvPicPr preferRelativeResize="0"/>
          <p:nvPr/>
        </p:nvPicPr>
        <p:blipFill>
          <a:blip r:embed="rId5">
            <a:alphaModFix/>
          </a:blip>
          <a:stretch>
            <a:fillRect/>
          </a:stretch>
        </p:blipFill>
        <p:spPr>
          <a:xfrm>
            <a:off x="7625600" y="3136175"/>
            <a:ext cx="1411725" cy="593600"/>
          </a:xfrm>
          <a:prstGeom prst="rect">
            <a:avLst/>
          </a:prstGeom>
          <a:noFill/>
          <a:ln>
            <a:noFill/>
          </a:ln>
        </p:spPr>
      </p:pic>
      <p:sp>
        <p:nvSpPr>
          <p:cNvPr id="103" name="Google Shape;103;p16"/>
          <p:cNvSpPr/>
          <p:nvPr/>
        </p:nvSpPr>
        <p:spPr>
          <a:xfrm>
            <a:off x="3164350" y="4004325"/>
            <a:ext cx="955200" cy="118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6"/>
          <p:cNvPicPr preferRelativeResize="0"/>
          <p:nvPr/>
        </p:nvPicPr>
        <p:blipFill>
          <a:blip r:embed="rId6">
            <a:alphaModFix/>
          </a:blip>
          <a:stretch>
            <a:fillRect/>
          </a:stretch>
        </p:blipFill>
        <p:spPr>
          <a:xfrm>
            <a:off x="6646975" y="3792922"/>
            <a:ext cx="680149" cy="676304"/>
          </a:xfrm>
          <a:prstGeom prst="rect">
            <a:avLst/>
          </a:prstGeom>
          <a:noFill/>
          <a:ln>
            <a:noFill/>
          </a:ln>
        </p:spPr>
      </p:pic>
      <p:pic>
        <p:nvPicPr>
          <p:cNvPr id="105" name="Google Shape;105;p16"/>
          <p:cNvPicPr preferRelativeResize="0"/>
          <p:nvPr/>
        </p:nvPicPr>
        <p:blipFill rotWithShape="1">
          <a:blip r:embed="rId7">
            <a:alphaModFix/>
          </a:blip>
          <a:srcRect b="27212" l="50695" r="1982" t="16214"/>
          <a:stretch/>
        </p:blipFill>
        <p:spPr>
          <a:xfrm rot="-5400000">
            <a:off x="3163600" y="3733182"/>
            <a:ext cx="1463777" cy="1312476"/>
          </a:xfrm>
          <a:prstGeom prst="rect">
            <a:avLst/>
          </a:prstGeom>
          <a:noFill/>
          <a:ln>
            <a:noFill/>
          </a:ln>
        </p:spPr>
      </p:pic>
      <p:cxnSp>
        <p:nvCxnSpPr>
          <p:cNvPr id="106" name="Google Shape;106;p16"/>
          <p:cNvCxnSpPr/>
          <p:nvPr/>
        </p:nvCxnSpPr>
        <p:spPr>
          <a:xfrm flipH="1" rot="10800000">
            <a:off x="2137900" y="4296250"/>
            <a:ext cx="108900" cy="313200"/>
          </a:xfrm>
          <a:prstGeom prst="straightConnector1">
            <a:avLst/>
          </a:prstGeom>
          <a:noFill/>
          <a:ln cap="flat" cmpd="sng" w="9525">
            <a:solidFill>
              <a:schemeClr val="dk2"/>
            </a:solidFill>
            <a:prstDash val="solid"/>
            <a:round/>
            <a:headEnd len="med" w="med" type="none"/>
            <a:tailEnd len="med" w="med" type="triangle"/>
          </a:ln>
        </p:spPr>
      </p:cxnSp>
      <p:sp>
        <p:nvSpPr>
          <p:cNvPr id="107" name="Google Shape;107;p16"/>
          <p:cNvSpPr txBox="1"/>
          <p:nvPr/>
        </p:nvSpPr>
        <p:spPr>
          <a:xfrm>
            <a:off x="1790678" y="4504600"/>
            <a:ext cx="7353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double</a:t>
            </a:r>
            <a:endParaRPr>
              <a:latin typeface="Lato"/>
              <a:ea typeface="Lato"/>
              <a:cs typeface="Lato"/>
              <a:sym typeface="Lato"/>
            </a:endParaRPr>
          </a:p>
        </p:txBody>
      </p:sp>
      <p:cxnSp>
        <p:nvCxnSpPr>
          <p:cNvPr id="108" name="Google Shape;108;p16"/>
          <p:cNvCxnSpPr/>
          <p:nvPr/>
        </p:nvCxnSpPr>
        <p:spPr>
          <a:xfrm rot="10800000">
            <a:off x="3921650" y="4105650"/>
            <a:ext cx="769500" cy="108900"/>
          </a:xfrm>
          <a:prstGeom prst="straightConnector1">
            <a:avLst/>
          </a:prstGeom>
          <a:noFill/>
          <a:ln cap="flat" cmpd="sng" w="28575">
            <a:solidFill>
              <a:srgbClr val="00FF00"/>
            </a:solidFill>
            <a:prstDash val="solid"/>
            <a:round/>
            <a:headEnd len="med" w="med" type="none"/>
            <a:tailEnd len="med" w="med" type="triangle"/>
          </a:ln>
        </p:spPr>
      </p:cxnSp>
      <p:cxnSp>
        <p:nvCxnSpPr>
          <p:cNvPr id="109" name="Google Shape;109;p16"/>
          <p:cNvCxnSpPr/>
          <p:nvPr/>
        </p:nvCxnSpPr>
        <p:spPr>
          <a:xfrm rot="10800000">
            <a:off x="4518450" y="4831100"/>
            <a:ext cx="769500" cy="108900"/>
          </a:xfrm>
          <a:prstGeom prst="straightConnector1">
            <a:avLst/>
          </a:prstGeom>
          <a:noFill/>
          <a:ln cap="flat" cmpd="sng" w="28575">
            <a:solidFill>
              <a:srgbClr val="00FF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2"/>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t>Hilary Mason, chief scientist at bit.ly</a:t>
            </a:r>
            <a:endParaRPr i="1"/>
          </a:p>
        </p:txBody>
      </p:sp>
      <p:sp>
        <p:nvSpPr>
          <p:cNvPr id="443" name="Google Shape;443;p52"/>
          <p:cNvSpPr txBox="1"/>
          <p:nvPr/>
        </p:nvSpPr>
        <p:spPr>
          <a:xfrm>
            <a:off x="851375" y="620900"/>
            <a:ext cx="7341900" cy="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000"/>
              <a:t>“A data scientist is someone who can obtain, scrub, explore, model, and interpret data, blending hacking, statistics, and machine learning. Data scientists not only are adept at working with data, but appreciate data itself as a first-class product.”</a:t>
            </a:r>
            <a:endParaRPr sz="3000"/>
          </a:p>
          <a:p>
            <a:pPr indent="0" lvl="0" marL="0" rtl="0" algn="l">
              <a:spcBef>
                <a:spcPts val="0"/>
              </a:spcBef>
              <a:spcAft>
                <a:spcPts val="0"/>
              </a:spcAft>
              <a:buNone/>
            </a:pPr>
            <a:r>
              <a:t/>
            </a:r>
            <a:endParaRPr sz="3000"/>
          </a:p>
        </p:txBody>
      </p:sp>
      <p:sp>
        <p:nvSpPr>
          <p:cNvPr id="444" name="Google Shape;444;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3"/>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a:t>Josh Wills, Data Scientist at Slack</a:t>
            </a:r>
            <a:endParaRPr i="1"/>
          </a:p>
        </p:txBody>
      </p:sp>
      <p:sp>
        <p:nvSpPr>
          <p:cNvPr id="450" name="Google Shape;450;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1" name="Google Shape;451;p53"/>
          <p:cNvPicPr preferRelativeResize="0"/>
          <p:nvPr/>
        </p:nvPicPr>
        <p:blipFill>
          <a:blip r:embed="rId3">
            <a:alphaModFix/>
          </a:blip>
          <a:stretch>
            <a:fillRect/>
          </a:stretch>
        </p:blipFill>
        <p:spPr>
          <a:xfrm>
            <a:off x="1178902" y="743225"/>
            <a:ext cx="6786175" cy="3099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data new oil" id="457" name="Google Shape;457;p54"/>
          <p:cNvPicPr preferRelativeResize="0"/>
          <p:nvPr/>
        </p:nvPicPr>
        <p:blipFill rotWithShape="1">
          <a:blip r:embed="rId3">
            <a:alphaModFix/>
          </a:blip>
          <a:srcRect b="15160" l="0" r="0" t="0"/>
          <a:stretch/>
        </p:blipFill>
        <p:spPr>
          <a:xfrm>
            <a:off x="1597550" y="0"/>
            <a:ext cx="5353425"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55"/>
          <p:cNvPicPr preferRelativeResize="0"/>
          <p:nvPr/>
        </p:nvPicPr>
        <p:blipFill rotWithShape="1">
          <a:blip r:embed="rId3">
            <a:alphaModFix/>
          </a:blip>
          <a:srcRect b="0" l="0" r="1719" t="0"/>
          <a:stretch/>
        </p:blipFill>
        <p:spPr>
          <a:xfrm>
            <a:off x="-50125" y="962300"/>
            <a:ext cx="5197423" cy="2429675"/>
          </a:xfrm>
          <a:prstGeom prst="rect">
            <a:avLst/>
          </a:prstGeom>
          <a:noFill/>
          <a:ln>
            <a:noFill/>
          </a:ln>
        </p:spPr>
      </p:pic>
      <p:sp>
        <p:nvSpPr>
          <p:cNvPr id="463" name="Google Shape;463;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55"/>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More data often beats better algorithms</a:t>
            </a:r>
            <a:endParaRPr>
              <a:latin typeface="Helvetica Neue"/>
              <a:ea typeface="Helvetica Neue"/>
              <a:cs typeface="Helvetica Neue"/>
              <a:sym typeface="Helvetica Neue"/>
            </a:endParaRPr>
          </a:p>
        </p:txBody>
      </p:sp>
      <p:pic>
        <p:nvPicPr>
          <p:cNvPr id="465" name="Google Shape;465;p55"/>
          <p:cNvPicPr preferRelativeResize="0"/>
          <p:nvPr/>
        </p:nvPicPr>
        <p:blipFill>
          <a:blip r:embed="rId4">
            <a:alphaModFix/>
          </a:blip>
          <a:stretch>
            <a:fillRect/>
          </a:stretch>
        </p:blipFill>
        <p:spPr>
          <a:xfrm>
            <a:off x="4046331" y="1038500"/>
            <a:ext cx="4945270" cy="4043850"/>
          </a:xfrm>
          <a:prstGeom prst="rect">
            <a:avLst/>
          </a:prstGeom>
          <a:noFill/>
          <a:ln cap="flat" cmpd="sng" w="19050">
            <a:solidFill>
              <a:schemeClr val="dk2"/>
            </a:solidFill>
            <a:prstDash val="solid"/>
            <a:round/>
            <a:headEnd len="sm" w="sm" type="none"/>
            <a:tailEnd len="sm" w="sm" type="none"/>
          </a:ln>
        </p:spPr>
      </p:pic>
      <p:sp>
        <p:nvSpPr>
          <p:cNvPr id="466" name="Google Shape;466;p55"/>
          <p:cNvSpPr/>
          <p:nvPr/>
        </p:nvSpPr>
        <p:spPr>
          <a:xfrm>
            <a:off x="4112250" y="4478350"/>
            <a:ext cx="774900" cy="170400"/>
          </a:xfrm>
          <a:prstGeom prst="rect">
            <a:avLst/>
          </a:prstGeom>
          <a:solidFill>
            <a:srgbClr val="FFB232">
              <a:alpha val="6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6"/>
          <p:cNvSpPr txBox="1"/>
          <p:nvPr>
            <p:ph type="title"/>
          </p:nvPr>
        </p:nvSpPr>
        <p:spPr>
          <a:xfrm>
            <a:off x="127100" y="11790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2008, 2012: </a:t>
            </a:r>
            <a:r>
              <a:rPr lang="en">
                <a:latin typeface="Helvetica Neue"/>
                <a:ea typeface="Helvetica Neue"/>
                <a:cs typeface="Helvetica Neue"/>
                <a:sym typeface="Helvetica Neue"/>
              </a:rPr>
              <a:t>Predicting elections</a:t>
            </a:r>
            <a:endParaRPr>
              <a:latin typeface="Helvetica Neue"/>
              <a:ea typeface="Helvetica Neue"/>
              <a:cs typeface="Helvetica Neue"/>
              <a:sym typeface="Helvetica Neue"/>
            </a:endParaRPr>
          </a:p>
        </p:txBody>
      </p:sp>
      <p:pic>
        <p:nvPicPr>
          <p:cNvPr id="472" name="Google Shape;472;p56"/>
          <p:cNvPicPr preferRelativeResize="0"/>
          <p:nvPr/>
        </p:nvPicPr>
        <p:blipFill>
          <a:blip r:embed="rId3">
            <a:alphaModFix/>
          </a:blip>
          <a:stretch>
            <a:fillRect/>
          </a:stretch>
        </p:blipFill>
        <p:spPr>
          <a:xfrm>
            <a:off x="1253124" y="757500"/>
            <a:ext cx="6637750" cy="4449875"/>
          </a:xfrm>
          <a:prstGeom prst="rect">
            <a:avLst/>
          </a:prstGeom>
          <a:noFill/>
          <a:ln>
            <a:noFill/>
          </a:ln>
        </p:spPr>
      </p:pic>
      <p:sp>
        <p:nvSpPr>
          <p:cNvPr id="473" name="Google Shape;473;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57"/>
          <p:cNvSpPr txBox="1"/>
          <p:nvPr>
            <p:ph idx="4294967295" type="title"/>
          </p:nvPr>
        </p:nvSpPr>
        <p:spPr>
          <a:xfrm>
            <a:off x="127100" y="11790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2016: </a:t>
            </a:r>
            <a:r>
              <a:rPr lang="en">
                <a:latin typeface="Helvetica Neue"/>
                <a:ea typeface="Helvetica Neue"/>
                <a:cs typeface="Helvetica Neue"/>
                <a:sym typeface="Helvetica Neue"/>
              </a:rPr>
              <a:t>Predicting elections?</a:t>
            </a:r>
            <a:endParaRPr>
              <a:latin typeface="Helvetica Neue"/>
              <a:ea typeface="Helvetica Neue"/>
              <a:cs typeface="Helvetica Neue"/>
              <a:sym typeface="Helvetica Neue"/>
            </a:endParaRPr>
          </a:p>
        </p:txBody>
      </p:sp>
      <p:pic>
        <p:nvPicPr>
          <p:cNvPr id="480" name="Google Shape;480;p57"/>
          <p:cNvPicPr preferRelativeResize="0"/>
          <p:nvPr/>
        </p:nvPicPr>
        <p:blipFill>
          <a:blip r:embed="rId3">
            <a:alphaModFix/>
          </a:blip>
          <a:stretch>
            <a:fillRect/>
          </a:stretch>
        </p:blipFill>
        <p:spPr>
          <a:xfrm>
            <a:off x="127100" y="1431800"/>
            <a:ext cx="6279502" cy="2510275"/>
          </a:xfrm>
          <a:prstGeom prst="rect">
            <a:avLst/>
          </a:prstGeom>
          <a:noFill/>
          <a:ln cap="flat" cmpd="sng" w="19050">
            <a:solidFill>
              <a:schemeClr val="dk2"/>
            </a:solidFill>
            <a:prstDash val="solid"/>
            <a:round/>
            <a:headEnd len="sm" w="sm" type="none"/>
            <a:tailEnd len="sm" w="sm" type="none"/>
          </a:ln>
        </p:spPr>
      </p:pic>
      <p:pic>
        <p:nvPicPr>
          <p:cNvPr id="481" name="Google Shape;481;p57"/>
          <p:cNvPicPr preferRelativeResize="0"/>
          <p:nvPr/>
        </p:nvPicPr>
        <p:blipFill rotWithShape="1">
          <a:blip r:embed="rId4">
            <a:alphaModFix/>
          </a:blip>
          <a:srcRect b="0" l="0" r="9608" t="31497"/>
          <a:stretch/>
        </p:blipFill>
        <p:spPr>
          <a:xfrm>
            <a:off x="5654450" y="2352700"/>
            <a:ext cx="3168475" cy="25102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58"/>
          <p:cNvSpPr txBox="1"/>
          <p:nvPr>
            <p:ph idx="4294967295" type="title"/>
          </p:nvPr>
        </p:nvSpPr>
        <p:spPr>
          <a:xfrm>
            <a:off x="127100" y="11790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2020:</a:t>
            </a:r>
            <a:endParaRPr>
              <a:latin typeface="Helvetica Neue"/>
              <a:ea typeface="Helvetica Neue"/>
              <a:cs typeface="Helvetica Neue"/>
              <a:sym typeface="Helvetica Neue"/>
            </a:endParaRPr>
          </a:p>
        </p:txBody>
      </p:sp>
      <p:pic>
        <p:nvPicPr>
          <p:cNvPr id="488" name="Google Shape;488;p58"/>
          <p:cNvPicPr preferRelativeResize="0"/>
          <p:nvPr/>
        </p:nvPicPr>
        <p:blipFill rotWithShape="1">
          <a:blip r:embed="rId3">
            <a:alphaModFix/>
          </a:blip>
          <a:srcRect b="0" l="0" r="9608" t="31497"/>
          <a:stretch/>
        </p:blipFill>
        <p:spPr>
          <a:xfrm>
            <a:off x="5654450" y="2352700"/>
            <a:ext cx="3168475" cy="2510276"/>
          </a:xfrm>
          <a:prstGeom prst="rect">
            <a:avLst/>
          </a:prstGeom>
          <a:noFill/>
          <a:ln>
            <a:noFill/>
          </a:ln>
        </p:spPr>
      </p:pic>
      <p:pic>
        <p:nvPicPr>
          <p:cNvPr id="489" name="Google Shape;489;p58"/>
          <p:cNvPicPr preferRelativeResize="0"/>
          <p:nvPr/>
        </p:nvPicPr>
        <p:blipFill>
          <a:blip r:embed="rId4">
            <a:alphaModFix/>
          </a:blip>
          <a:stretch>
            <a:fillRect/>
          </a:stretch>
        </p:blipFill>
        <p:spPr>
          <a:xfrm>
            <a:off x="5840200" y="2628925"/>
            <a:ext cx="1436125" cy="14763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2008, 2012: Winning elections</a:t>
            </a:r>
            <a:endParaRPr>
              <a:latin typeface="Helvetica Neue"/>
              <a:ea typeface="Helvetica Neue"/>
              <a:cs typeface="Helvetica Neue"/>
              <a:sym typeface="Helvetica Neue"/>
            </a:endParaRPr>
          </a:p>
        </p:txBody>
      </p:sp>
      <p:sp>
        <p:nvSpPr>
          <p:cNvPr id="495" name="Google Shape;495;p59"/>
          <p:cNvSpPr txBox="1"/>
          <p:nvPr/>
        </p:nvSpPr>
        <p:spPr>
          <a:xfrm>
            <a:off x="344000" y="1300575"/>
            <a:ext cx="4833000" cy="15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chemeClr val="dk2"/>
                </a:solidFill>
              </a:rPr>
              <a:t>"In the 21st century, the candidate with the </a:t>
            </a:r>
            <a:r>
              <a:rPr b="1" lang="en" sz="2000">
                <a:solidFill>
                  <a:schemeClr val="dk2"/>
                </a:solidFill>
              </a:rPr>
              <a:t>best data</a:t>
            </a:r>
            <a:r>
              <a:rPr b="1" lang="en" sz="2000">
                <a:solidFill>
                  <a:schemeClr val="dk2"/>
                </a:solidFill>
              </a:rPr>
              <a:t>,</a:t>
            </a:r>
            <a:r>
              <a:rPr lang="en" sz="2000">
                <a:solidFill>
                  <a:schemeClr val="dk2"/>
                </a:solidFill>
              </a:rPr>
              <a:t> merged with the best messages dictated by that data, </a:t>
            </a:r>
            <a:r>
              <a:rPr b="1" lang="en" sz="2000">
                <a:solidFill>
                  <a:schemeClr val="dk2"/>
                </a:solidFill>
              </a:rPr>
              <a:t>wins</a:t>
            </a:r>
            <a:r>
              <a:rPr b="1" lang="en" sz="2000">
                <a:solidFill>
                  <a:schemeClr val="dk2"/>
                </a:solidFill>
              </a:rPr>
              <a:t>.</a:t>
            </a:r>
            <a:r>
              <a:rPr lang="en" sz="2000">
                <a:solidFill>
                  <a:schemeClr val="dk2"/>
                </a:solidFill>
              </a:rPr>
              <a:t>”</a:t>
            </a:r>
            <a:endParaRPr sz="2000">
              <a:solidFill>
                <a:schemeClr val="dk2"/>
              </a:solidFill>
            </a:endParaRPr>
          </a:p>
          <a:p>
            <a:pPr indent="0" lvl="0" marL="0" rtl="0" algn="l">
              <a:spcBef>
                <a:spcPts val="0"/>
              </a:spcBef>
              <a:spcAft>
                <a:spcPts val="0"/>
              </a:spcAft>
              <a:buClr>
                <a:schemeClr val="dk2"/>
              </a:buClr>
              <a:buSzPts val="1100"/>
              <a:buFont typeface="Arial"/>
              <a:buNone/>
            </a:pPr>
            <a:r>
              <a:rPr lang="en" sz="1100">
                <a:solidFill>
                  <a:schemeClr val="dk2"/>
                </a:solidFill>
              </a:rPr>
              <a:t>						</a:t>
            </a:r>
            <a:endParaRPr sz="1100">
              <a:solidFill>
                <a:schemeClr val="dk2"/>
              </a:solidFill>
            </a:endParaRPr>
          </a:p>
          <a:p>
            <a:pPr indent="0" lvl="0" marL="0" rtl="0" algn="l">
              <a:spcBef>
                <a:spcPts val="0"/>
              </a:spcBef>
              <a:spcAft>
                <a:spcPts val="0"/>
              </a:spcAft>
              <a:buClr>
                <a:schemeClr val="dk2"/>
              </a:buClr>
              <a:buSzPts val="1100"/>
              <a:buFont typeface="Arial"/>
              <a:buNone/>
            </a:pPr>
            <a:r>
              <a:rPr i="1" lang="en" sz="1600">
                <a:solidFill>
                  <a:schemeClr val="dk2"/>
                </a:solidFill>
              </a:rPr>
              <a:t>Andrew Rasiej, Personal Democracy Forum </a:t>
            </a:r>
            <a:endParaRPr i="1" sz="1600">
              <a:solidFill>
                <a:schemeClr val="dk2"/>
              </a:solidFill>
            </a:endParaRPr>
          </a:p>
          <a:p>
            <a:pPr indent="0" lvl="0" marL="0" rtl="0" algn="l">
              <a:spcBef>
                <a:spcPts val="0"/>
              </a:spcBef>
              <a:spcAft>
                <a:spcPts val="0"/>
              </a:spcAft>
              <a:buClr>
                <a:schemeClr val="dk2"/>
              </a:buClr>
              <a:buSzPts val="1100"/>
              <a:buFont typeface="Arial"/>
              <a:buNone/>
            </a:pPr>
            <a:r>
              <a:rPr lang="en" sz="1100">
                <a:solidFill>
                  <a:schemeClr val="dk2"/>
                </a:solidFill>
              </a:rPr>
              <a:t>					</a:t>
            </a:r>
            <a:endParaRPr sz="1100">
              <a:solidFill>
                <a:schemeClr val="dk2"/>
              </a:solidFill>
            </a:endParaRPr>
          </a:p>
          <a:p>
            <a:pPr indent="0" lvl="0" marL="0" rtl="0" algn="l">
              <a:spcBef>
                <a:spcPts val="0"/>
              </a:spcBef>
              <a:spcAft>
                <a:spcPts val="0"/>
              </a:spcAft>
              <a:buClr>
                <a:schemeClr val="dk2"/>
              </a:buClr>
              <a:buSzPts val="1100"/>
              <a:buFont typeface="Arial"/>
              <a:buNone/>
            </a:pPr>
            <a:r>
              <a:rPr lang="en" sz="1100">
                <a:solidFill>
                  <a:schemeClr val="dk2"/>
                </a:solidFill>
              </a:rPr>
              <a:t>				</a:t>
            </a:r>
            <a:endParaRPr sz="1100">
              <a:solidFill>
                <a:schemeClr val="dk2"/>
              </a:solidFill>
            </a:endParaRPr>
          </a:p>
          <a:p>
            <a:pPr indent="0" lvl="0" marL="0" rtl="0" algn="l">
              <a:spcBef>
                <a:spcPts val="0"/>
              </a:spcBef>
              <a:spcAft>
                <a:spcPts val="0"/>
              </a:spcAft>
              <a:buClr>
                <a:schemeClr val="dk2"/>
              </a:buClr>
              <a:buSzPts val="1100"/>
              <a:buFont typeface="Arial"/>
              <a:buNone/>
            </a:pPr>
            <a:r>
              <a:rPr lang="en" sz="1100">
                <a:solidFill>
                  <a:schemeClr val="dk2"/>
                </a:solidFill>
              </a:rPr>
              <a:t>			</a:t>
            </a:r>
            <a:endParaRPr sz="1100">
              <a:solidFill>
                <a:schemeClr val="dk2"/>
              </a:solidFill>
            </a:endParaRPr>
          </a:p>
          <a:p>
            <a:pPr indent="0" lvl="0" marL="0" rtl="0" algn="l">
              <a:spcBef>
                <a:spcPts val="0"/>
              </a:spcBef>
              <a:spcAft>
                <a:spcPts val="0"/>
              </a:spcAft>
              <a:buClr>
                <a:schemeClr val="dk2"/>
              </a:buClr>
              <a:buSzPts val="1100"/>
              <a:buFont typeface="Arial"/>
              <a:buNone/>
            </a:pPr>
            <a:r>
              <a:rPr lang="en" sz="1100">
                <a:solidFill>
                  <a:schemeClr val="dk2"/>
                </a:solidFill>
              </a:rPr>
              <a:t>		</a:t>
            </a:r>
            <a:endParaRPr sz="1100">
              <a:solidFill>
                <a:schemeClr val="dk2"/>
              </a:solidFill>
            </a:endParaRPr>
          </a:p>
          <a:p>
            <a:pPr indent="0" lvl="0" marL="0" rtl="0" algn="l">
              <a:spcBef>
                <a:spcPts val="0"/>
              </a:spcBef>
              <a:spcAft>
                <a:spcPts val="0"/>
              </a:spcAft>
              <a:buNone/>
            </a:pPr>
            <a:r>
              <a:t/>
            </a:r>
            <a:endParaRPr/>
          </a:p>
        </p:txBody>
      </p:sp>
      <p:sp>
        <p:nvSpPr>
          <p:cNvPr id="496" name="Google Shape;496;p59"/>
          <p:cNvSpPr txBox="1"/>
          <p:nvPr/>
        </p:nvSpPr>
        <p:spPr>
          <a:xfrm>
            <a:off x="1637550" y="3013625"/>
            <a:ext cx="7038300" cy="17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 the biggest win came from </a:t>
            </a:r>
            <a:r>
              <a:rPr b="1" lang="en" sz="2000">
                <a:solidFill>
                  <a:schemeClr val="dk2"/>
                </a:solidFill>
              </a:rPr>
              <a:t>good old SQL</a:t>
            </a:r>
            <a:r>
              <a:rPr lang="en" sz="2000">
                <a:solidFill>
                  <a:schemeClr val="dk2"/>
                </a:solidFill>
              </a:rPr>
              <a:t> on a Vertica data warehouse and from </a:t>
            </a:r>
            <a:r>
              <a:rPr b="1" lang="en" sz="2000">
                <a:solidFill>
                  <a:schemeClr val="dk2"/>
                </a:solidFill>
              </a:rPr>
              <a:t>providing access to data to dozens of analytics staffers</a:t>
            </a:r>
            <a:r>
              <a:rPr lang="en" sz="2000">
                <a:solidFill>
                  <a:schemeClr val="dk2"/>
                </a:solidFill>
              </a:rPr>
              <a:t> who could follow their own curiosity and distill and analyze data as they needed.” </a:t>
            </a:r>
            <a:endParaRPr sz="2000">
              <a:solidFill>
                <a:schemeClr val="dk2"/>
              </a:solidFill>
            </a:endParaRPr>
          </a:p>
          <a:p>
            <a:pPr indent="0" lvl="0" marL="0" rtl="0" algn="l">
              <a:spcBef>
                <a:spcPts val="0"/>
              </a:spcBef>
              <a:spcAft>
                <a:spcPts val="0"/>
              </a:spcAft>
              <a:buNone/>
            </a:pPr>
            <a:r>
              <a:t/>
            </a:r>
            <a:endParaRPr sz="600">
              <a:solidFill>
                <a:schemeClr val="dk2"/>
              </a:solidFill>
            </a:endParaRPr>
          </a:p>
          <a:p>
            <a:pPr indent="0" lvl="0" marL="0" rtl="0" algn="l">
              <a:spcBef>
                <a:spcPts val="0"/>
              </a:spcBef>
              <a:spcAft>
                <a:spcPts val="0"/>
              </a:spcAft>
              <a:buNone/>
            </a:pPr>
            <a:r>
              <a:rPr i="1" lang="en" sz="1600">
                <a:solidFill>
                  <a:schemeClr val="dk2"/>
                </a:solidFill>
              </a:rPr>
              <a:t>Dan Woods, CITO Research</a:t>
            </a:r>
            <a:endParaRPr i="1" sz="1600">
              <a:solidFill>
                <a:schemeClr val="dk2"/>
              </a:solidFill>
            </a:endParaRPr>
          </a:p>
          <a:p>
            <a:pPr indent="0" lvl="0" marL="0" rtl="0" algn="l">
              <a:spcBef>
                <a:spcPts val="0"/>
              </a:spcBef>
              <a:spcAft>
                <a:spcPts val="0"/>
              </a:spcAft>
              <a:buNone/>
            </a:pPr>
            <a:r>
              <a:rPr lang="en" sz="1100">
                <a:solidFill>
                  <a:schemeClr val="dk2"/>
                </a:solidFill>
              </a:rPr>
              <a:t>					</a:t>
            </a:r>
            <a:endParaRPr sz="1100">
              <a:solidFill>
                <a:schemeClr val="dk2"/>
              </a:solidFill>
            </a:endParaRPr>
          </a:p>
          <a:p>
            <a:pPr indent="0" lvl="0" marL="0" rtl="0" algn="l">
              <a:spcBef>
                <a:spcPts val="0"/>
              </a:spcBef>
              <a:spcAft>
                <a:spcPts val="0"/>
              </a:spcAft>
              <a:buNone/>
            </a:pPr>
            <a:r>
              <a:rPr lang="en" sz="1100">
                <a:solidFill>
                  <a:schemeClr val="dk2"/>
                </a:solidFill>
              </a:rPr>
              <a:t>				</a:t>
            </a:r>
            <a:endParaRPr sz="1100">
              <a:solidFill>
                <a:schemeClr val="dk2"/>
              </a:solidFill>
            </a:endParaRPr>
          </a:p>
          <a:p>
            <a:pPr indent="0" lvl="0" marL="0" rtl="0" algn="l">
              <a:spcBef>
                <a:spcPts val="0"/>
              </a:spcBef>
              <a:spcAft>
                <a:spcPts val="0"/>
              </a:spcAft>
              <a:buNone/>
            </a:pPr>
            <a:r>
              <a:rPr lang="en" sz="1100">
                <a:solidFill>
                  <a:schemeClr val="dk2"/>
                </a:solidFill>
              </a:rPr>
              <a:t>			</a:t>
            </a:r>
            <a:endParaRPr sz="1100">
              <a:solidFill>
                <a:schemeClr val="dk2"/>
              </a:solidFill>
            </a:endParaRPr>
          </a:p>
          <a:p>
            <a:pPr indent="0" lvl="0" marL="0" rtl="0" algn="l">
              <a:spcBef>
                <a:spcPts val="0"/>
              </a:spcBef>
              <a:spcAft>
                <a:spcPts val="0"/>
              </a:spcAft>
              <a:buNone/>
            </a:pPr>
            <a:r>
              <a:rPr lang="en" sz="1100">
                <a:solidFill>
                  <a:schemeClr val="dk2"/>
                </a:solidFill>
              </a:rPr>
              <a:t>		</a:t>
            </a:r>
            <a:endParaRPr sz="11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100">
                <a:solidFill>
                  <a:schemeClr val="dk2"/>
                </a:solidFill>
              </a:rPr>
              <a:t>					</a:t>
            </a:r>
            <a:endParaRPr sz="1100">
              <a:solidFill>
                <a:schemeClr val="dk2"/>
              </a:solidFill>
            </a:endParaRPr>
          </a:p>
          <a:p>
            <a:pPr indent="0" lvl="0" marL="0" rtl="0" algn="l">
              <a:spcBef>
                <a:spcPts val="0"/>
              </a:spcBef>
              <a:spcAft>
                <a:spcPts val="0"/>
              </a:spcAft>
              <a:buNone/>
            </a:pPr>
            <a:r>
              <a:rPr lang="en" sz="1100">
                <a:solidFill>
                  <a:schemeClr val="dk2"/>
                </a:solidFill>
              </a:rPr>
              <a:t>				</a:t>
            </a:r>
            <a:endParaRPr sz="1100">
              <a:solidFill>
                <a:schemeClr val="dk2"/>
              </a:solidFill>
            </a:endParaRPr>
          </a:p>
          <a:p>
            <a:pPr indent="0" lvl="0" marL="0" rtl="0" algn="l">
              <a:spcBef>
                <a:spcPts val="0"/>
              </a:spcBef>
              <a:spcAft>
                <a:spcPts val="0"/>
              </a:spcAft>
              <a:buNone/>
            </a:pPr>
            <a:r>
              <a:rPr lang="en" sz="1100">
                <a:solidFill>
                  <a:schemeClr val="dk2"/>
                </a:solidFill>
              </a:rPr>
              <a:t>			</a:t>
            </a:r>
            <a:endParaRPr sz="1100">
              <a:solidFill>
                <a:schemeClr val="dk2"/>
              </a:solidFill>
            </a:endParaRPr>
          </a:p>
          <a:p>
            <a:pPr indent="0" lvl="0" marL="0" rtl="0" algn="l">
              <a:spcBef>
                <a:spcPts val="0"/>
              </a:spcBef>
              <a:spcAft>
                <a:spcPts val="0"/>
              </a:spcAft>
              <a:buNone/>
            </a:pPr>
            <a:r>
              <a:rPr lang="en" sz="1100">
                <a:solidFill>
                  <a:schemeClr val="dk2"/>
                </a:solidFill>
              </a:rPr>
              <a:t>		</a:t>
            </a:r>
            <a:endParaRPr sz="1100">
              <a:solidFill>
                <a:schemeClr val="dk2"/>
              </a:solidFill>
            </a:endParaRPr>
          </a:p>
          <a:p>
            <a:pPr indent="0" lvl="0" marL="0" rtl="0" algn="l">
              <a:spcBef>
                <a:spcPts val="0"/>
              </a:spcBef>
              <a:spcAft>
                <a:spcPts val="0"/>
              </a:spcAft>
              <a:buNone/>
            </a:pPr>
            <a:r>
              <a:t/>
            </a:r>
            <a:endParaRPr/>
          </a:p>
        </p:txBody>
      </p:sp>
      <p:sp>
        <p:nvSpPr>
          <p:cNvPr id="497" name="Google Shape;497;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0"/>
          <p:cNvSpPr txBox="1"/>
          <p:nvPr>
            <p:ph type="title"/>
          </p:nvPr>
        </p:nvSpPr>
        <p:spPr>
          <a:xfrm>
            <a:off x="303300"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2016: Winning elections</a:t>
            </a:r>
            <a:endParaRPr>
              <a:latin typeface="Helvetica Neue"/>
              <a:ea typeface="Helvetica Neue"/>
              <a:cs typeface="Helvetica Neue"/>
              <a:sym typeface="Helvetica Neue"/>
            </a:endParaRPr>
          </a:p>
        </p:txBody>
      </p:sp>
      <p:sp>
        <p:nvSpPr>
          <p:cNvPr id="503" name="Google Shape;503;p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4" name="Google Shape;504;p60"/>
          <p:cNvPicPr preferRelativeResize="0"/>
          <p:nvPr/>
        </p:nvPicPr>
        <p:blipFill>
          <a:blip r:embed="rId3">
            <a:alphaModFix/>
          </a:blip>
          <a:stretch>
            <a:fillRect/>
          </a:stretch>
        </p:blipFill>
        <p:spPr>
          <a:xfrm>
            <a:off x="4925325" y="1283600"/>
            <a:ext cx="4213613" cy="3859900"/>
          </a:xfrm>
          <a:prstGeom prst="rect">
            <a:avLst/>
          </a:prstGeom>
          <a:noFill/>
          <a:ln>
            <a:noFill/>
          </a:ln>
        </p:spPr>
      </p:pic>
      <p:pic>
        <p:nvPicPr>
          <p:cNvPr descr="Image result for cambridge analytica" id="505" name="Google Shape;505;p60"/>
          <p:cNvPicPr preferRelativeResize="0"/>
          <p:nvPr/>
        </p:nvPicPr>
        <p:blipFill>
          <a:blip r:embed="rId4">
            <a:alphaModFix/>
          </a:blip>
          <a:stretch>
            <a:fillRect/>
          </a:stretch>
        </p:blipFill>
        <p:spPr>
          <a:xfrm>
            <a:off x="6189200" y="257600"/>
            <a:ext cx="2857500" cy="1600200"/>
          </a:xfrm>
          <a:prstGeom prst="rect">
            <a:avLst/>
          </a:prstGeom>
          <a:noFill/>
          <a:ln>
            <a:noFill/>
          </a:ln>
        </p:spPr>
      </p:pic>
      <p:pic>
        <p:nvPicPr>
          <p:cNvPr id="506" name="Google Shape;506;p60"/>
          <p:cNvPicPr preferRelativeResize="0"/>
          <p:nvPr/>
        </p:nvPicPr>
        <p:blipFill>
          <a:blip r:embed="rId5">
            <a:alphaModFix/>
          </a:blip>
          <a:stretch>
            <a:fillRect/>
          </a:stretch>
        </p:blipFill>
        <p:spPr>
          <a:xfrm>
            <a:off x="1084124" y="1283600"/>
            <a:ext cx="3630125" cy="3859901"/>
          </a:xfrm>
          <a:prstGeom prst="rect">
            <a:avLst/>
          </a:prstGeom>
          <a:noFill/>
          <a:ln>
            <a:noFill/>
          </a:ln>
        </p:spPr>
      </p:pic>
      <p:pic>
        <p:nvPicPr>
          <p:cNvPr descr="Image result for correct the record" id="507" name="Google Shape;507;p60"/>
          <p:cNvPicPr preferRelativeResize="0"/>
          <p:nvPr/>
        </p:nvPicPr>
        <p:blipFill>
          <a:blip r:embed="rId6">
            <a:alphaModFix/>
          </a:blip>
          <a:stretch>
            <a:fillRect/>
          </a:stretch>
        </p:blipFill>
        <p:spPr>
          <a:xfrm>
            <a:off x="433300" y="966625"/>
            <a:ext cx="2857500" cy="10016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1"/>
          <p:cNvSpPr txBox="1"/>
          <p:nvPr>
            <p:ph type="title"/>
          </p:nvPr>
        </p:nvSpPr>
        <p:spPr>
          <a:xfrm>
            <a:off x="303300"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2020:</a:t>
            </a:r>
            <a:endParaRPr>
              <a:latin typeface="Helvetica Neue"/>
              <a:ea typeface="Helvetica Neue"/>
              <a:cs typeface="Helvetica Neue"/>
              <a:sym typeface="Helvetica Neue"/>
            </a:endParaRPr>
          </a:p>
        </p:txBody>
      </p:sp>
      <p:sp>
        <p:nvSpPr>
          <p:cNvPr id="513" name="Google Shape;513;p6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61"/>
          <p:cNvPicPr preferRelativeResize="0"/>
          <p:nvPr/>
        </p:nvPicPr>
        <p:blipFill>
          <a:blip r:embed="rId3">
            <a:alphaModFix/>
          </a:blip>
          <a:stretch>
            <a:fillRect/>
          </a:stretch>
        </p:blipFill>
        <p:spPr>
          <a:xfrm>
            <a:off x="1645425" y="910675"/>
            <a:ext cx="5548483" cy="4016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17"/>
          <p:cNvPicPr preferRelativeResize="0"/>
          <p:nvPr/>
        </p:nvPicPr>
        <p:blipFill>
          <a:blip r:embed="rId3">
            <a:alphaModFix/>
          </a:blip>
          <a:stretch>
            <a:fillRect/>
          </a:stretch>
        </p:blipFill>
        <p:spPr>
          <a:xfrm>
            <a:off x="685800" y="0"/>
            <a:ext cx="6641333" cy="5143500"/>
          </a:xfrm>
          <a:prstGeom prst="rect">
            <a:avLst/>
          </a:prstGeom>
          <a:noFill/>
          <a:ln>
            <a:noFill/>
          </a:ln>
        </p:spPr>
      </p:pic>
      <p:pic>
        <p:nvPicPr>
          <p:cNvPr id="116" name="Google Shape;116;p17"/>
          <p:cNvPicPr preferRelativeResize="0"/>
          <p:nvPr/>
        </p:nvPicPr>
        <p:blipFill>
          <a:blip r:embed="rId4">
            <a:alphaModFix/>
          </a:blip>
          <a:stretch>
            <a:fillRect/>
          </a:stretch>
        </p:blipFill>
        <p:spPr>
          <a:xfrm>
            <a:off x="7063100" y="1698625"/>
            <a:ext cx="1725300" cy="1397575"/>
          </a:xfrm>
          <a:prstGeom prst="rect">
            <a:avLst/>
          </a:prstGeom>
          <a:noFill/>
          <a:ln>
            <a:noFill/>
          </a:ln>
        </p:spPr>
      </p:pic>
      <p:pic>
        <p:nvPicPr>
          <p:cNvPr descr="Image result for wikimedia" id="117" name="Google Shape;117;p17"/>
          <p:cNvPicPr preferRelativeResize="0"/>
          <p:nvPr/>
        </p:nvPicPr>
        <p:blipFill>
          <a:blip r:embed="rId5">
            <a:alphaModFix/>
          </a:blip>
          <a:stretch>
            <a:fillRect/>
          </a:stretch>
        </p:blipFill>
        <p:spPr>
          <a:xfrm>
            <a:off x="7625600" y="3136175"/>
            <a:ext cx="1411725" cy="593600"/>
          </a:xfrm>
          <a:prstGeom prst="rect">
            <a:avLst/>
          </a:prstGeom>
          <a:noFill/>
          <a:ln>
            <a:noFill/>
          </a:ln>
        </p:spPr>
      </p:pic>
      <p:sp>
        <p:nvSpPr>
          <p:cNvPr id="118" name="Google Shape;118;p17"/>
          <p:cNvSpPr/>
          <p:nvPr/>
        </p:nvSpPr>
        <p:spPr>
          <a:xfrm>
            <a:off x="3164350" y="4004325"/>
            <a:ext cx="955200" cy="118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7"/>
          <p:cNvPicPr preferRelativeResize="0"/>
          <p:nvPr/>
        </p:nvPicPr>
        <p:blipFill>
          <a:blip r:embed="rId6">
            <a:alphaModFix/>
          </a:blip>
          <a:stretch>
            <a:fillRect/>
          </a:stretch>
        </p:blipFill>
        <p:spPr>
          <a:xfrm>
            <a:off x="6646975" y="3792922"/>
            <a:ext cx="680149" cy="676304"/>
          </a:xfrm>
          <a:prstGeom prst="rect">
            <a:avLst/>
          </a:prstGeom>
          <a:noFill/>
          <a:ln>
            <a:noFill/>
          </a:ln>
        </p:spPr>
      </p:pic>
      <p:cxnSp>
        <p:nvCxnSpPr>
          <p:cNvPr id="120" name="Google Shape;120;p17"/>
          <p:cNvCxnSpPr/>
          <p:nvPr/>
        </p:nvCxnSpPr>
        <p:spPr>
          <a:xfrm flipH="1" rot="10800000">
            <a:off x="2137900" y="4296250"/>
            <a:ext cx="108900" cy="31320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17"/>
          <p:cNvSpPr txBox="1"/>
          <p:nvPr/>
        </p:nvSpPr>
        <p:spPr>
          <a:xfrm>
            <a:off x="1790678" y="4504600"/>
            <a:ext cx="7353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double</a:t>
            </a:r>
            <a:endParaRPr>
              <a:latin typeface="Lato"/>
              <a:ea typeface="Lato"/>
              <a:cs typeface="Lato"/>
              <a:sym typeface="Lato"/>
            </a:endParaRPr>
          </a:p>
        </p:txBody>
      </p:sp>
      <p:pic>
        <p:nvPicPr>
          <p:cNvPr id="122" name="Google Shape;122;p17"/>
          <p:cNvPicPr preferRelativeResize="0"/>
          <p:nvPr/>
        </p:nvPicPr>
        <p:blipFill rotWithShape="1">
          <a:blip r:embed="rId7">
            <a:alphaModFix/>
          </a:blip>
          <a:srcRect b="-220" l="-98" r="1274" t="-150"/>
          <a:stretch/>
        </p:blipFill>
        <p:spPr>
          <a:xfrm rot="-5400000">
            <a:off x="2127227" y="764713"/>
            <a:ext cx="4889546" cy="372432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2"/>
          <p:cNvSpPr txBox="1"/>
          <p:nvPr>
            <p:ph type="title"/>
          </p:nvPr>
        </p:nvSpPr>
        <p:spPr>
          <a:xfrm>
            <a:off x="342850" y="2507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Flu Trends</a:t>
            </a:r>
            <a:endParaRPr/>
          </a:p>
        </p:txBody>
      </p:sp>
      <p:sp>
        <p:nvSpPr>
          <p:cNvPr id="520" name="Google Shape;520;p62"/>
          <p:cNvSpPr txBox="1"/>
          <p:nvPr>
            <p:ph idx="1" type="body"/>
          </p:nvPr>
        </p:nvSpPr>
        <p:spPr>
          <a:xfrm>
            <a:off x="352700" y="1270525"/>
            <a:ext cx="4458300" cy="34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discontinued…</a:t>
            </a:r>
            <a:endParaRPr/>
          </a:p>
          <a:p>
            <a:pPr indent="0" lvl="0" marL="0" rtl="0" algn="l">
              <a:spcBef>
                <a:spcPts val="1600"/>
              </a:spcBef>
              <a:spcAft>
                <a:spcPts val="0"/>
              </a:spcAft>
              <a:buNone/>
            </a:pPr>
            <a:r>
              <a:rPr i="1" lang="en" sz="1800"/>
              <a:t>“Scientific hindsight shows that Google Flu Trends far overstated this year’s flu season...”</a:t>
            </a:r>
            <a:endParaRPr i="1" sz="1800"/>
          </a:p>
          <a:p>
            <a:pPr indent="0" lvl="0" marL="0" rtl="0" algn="l">
              <a:spcBef>
                <a:spcPts val="1600"/>
              </a:spcBef>
              <a:spcAft>
                <a:spcPts val="1600"/>
              </a:spcAft>
              <a:buNone/>
            </a:pPr>
            <a:r>
              <a:rPr i="1" lang="en" sz="1800"/>
              <a:t>“Lots of media attention to this year’s flu season skewed Google’s search engine traffic.”</a:t>
            </a:r>
            <a:endParaRPr i="1" sz="1800"/>
          </a:p>
        </p:txBody>
      </p:sp>
      <p:pic>
        <p:nvPicPr>
          <p:cNvPr id="521" name="Google Shape;521;p62"/>
          <p:cNvPicPr preferRelativeResize="0"/>
          <p:nvPr/>
        </p:nvPicPr>
        <p:blipFill>
          <a:blip r:embed="rId3">
            <a:alphaModFix/>
          </a:blip>
          <a:stretch>
            <a:fillRect/>
          </a:stretch>
        </p:blipFill>
        <p:spPr>
          <a:xfrm>
            <a:off x="4810887" y="47575"/>
            <a:ext cx="4280925" cy="5143499"/>
          </a:xfrm>
          <a:prstGeom prst="rect">
            <a:avLst/>
          </a:prstGeom>
          <a:noFill/>
          <a:ln>
            <a:noFill/>
          </a:ln>
        </p:spPr>
      </p:pic>
      <p:sp>
        <p:nvSpPr>
          <p:cNvPr id="522" name="Google Shape;522;p6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rolling coal" id="528" name="Google Shape;528;p63"/>
          <p:cNvPicPr preferRelativeResize="0"/>
          <p:nvPr/>
        </p:nvPicPr>
        <p:blipFill>
          <a:blip r:embed="rId3">
            <a:alphaModFix/>
          </a:blip>
          <a:stretch>
            <a:fillRect/>
          </a:stretch>
        </p:blipFill>
        <p:spPr>
          <a:xfrm>
            <a:off x="899950" y="911975"/>
            <a:ext cx="6599675" cy="4118925"/>
          </a:xfrm>
          <a:prstGeom prst="rect">
            <a:avLst/>
          </a:prstGeom>
          <a:noFill/>
          <a:ln>
            <a:noFill/>
          </a:ln>
        </p:spPr>
      </p:pic>
      <p:sp>
        <p:nvSpPr>
          <p:cNvPr id="529" name="Google Shape;529;p63"/>
          <p:cNvSpPr txBox="1"/>
          <p:nvPr>
            <p:ph type="title"/>
          </p:nvPr>
        </p:nvSpPr>
        <p:spPr>
          <a:xfrm>
            <a:off x="303300"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care when using oil or data… </a:t>
            </a:r>
            <a:endParaRPr>
              <a:latin typeface="Helvetica Neue"/>
              <a:ea typeface="Helvetica Neue"/>
              <a:cs typeface="Helvetica Neue"/>
              <a:sym typeface="Helvetica Neue"/>
            </a:endParaRPr>
          </a:p>
        </p:txBody>
      </p:sp>
      <p:sp>
        <p:nvSpPr>
          <p:cNvPr id="530" name="Google Shape;530;p63"/>
          <p:cNvSpPr txBox="1"/>
          <p:nvPr/>
        </p:nvSpPr>
        <p:spPr>
          <a:xfrm>
            <a:off x="7617975" y="4680500"/>
            <a:ext cx="11172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a:t>
            </a:r>
            <a:r>
              <a:rPr lang="en" u="sng">
                <a:solidFill>
                  <a:schemeClr val="hlink"/>
                </a:solidFill>
                <a:latin typeface="Helvetica Neue"/>
                <a:ea typeface="Helvetica Neue"/>
                <a:cs typeface="Helvetica Neue"/>
                <a:sym typeface="Helvetica Neue"/>
                <a:hlinkClick r:id="rId4"/>
              </a:rPr>
              <a:t>link</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4"/>
          <p:cNvPicPr preferRelativeResize="0"/>
          <p:nvPr/>
        </p:nvPicPr>
        <p:blipFill>
          <a:blip r:embed="rId3">
            <a:alphaModFix/>
          </a:blip>
          <a:stretch>
            <a:fillRect/>
          </a:stretch>
        </p:blipFill>
        <p:spPr>
          <a:xfrm>
            <a:off x="2743200" y="0"/>
            <a:ext cx="6429374" cy="5143499"/>
          </a:xfrm>
          <a:prstGeom prst="rect">
            <a:avLst/>
          </a:prstGeom>
          <a:noFill/>
          <a:ln>
            <a:noFill/>
          </a:ln>
        </p:spPr>
      </p:pic>
      <p:sp>
        <p:nvSpPr>
          <p:cNvPr id="536" name="Google Shape;536;p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64"/>
          <p:cNvSpPr txBox="1"/>
          <p:nvPr/>
        </p:nvSpPr>
        <p:spPr>
          <a:xfrm>
            <a:off x="346975" y="585500"/>
            <a:ext cx="7228500" cy="3718500"/>
          </a:xfrm>
          <a:prstGeom prst="rect">
            <a:avLst/>
          </a:prstGeom>
          <a:solidFill>
            <a:srgbClr val="FFFFFF">
              <a:alpha val="76540"/>
            </a:srgbClr>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Helvetica Neue"/>
                <a:ea typeface="Helvetica Neue"/>
                <a:cs typeface="Helvetica Neue"/>
                <a:sym typeface="Helvetica Neue"/>
              </a:rPr>
              <a:t>CHAT ROULETTE!</a:t>
            </a:r>
            <a:endParaRPr b="1" sz="3000">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a:p>
            <a:pPr indent="0" lvl="0" marL="0" rtl="0" algn="ctr">
              <a:spcBef>
                <a:spcPts val="0"/>
              </a:spcBef>
              <a:spcAft>
                <a:spcPts val="0"/>
              </a:spcAft>
              <a:buNone/>
            </a:pPr>
            <a:r>
              <a:rPr lang="en" sz="2000">
                <a:latin typeface="Helvetica Neue"/>
                <a:ea typeface="Helvetica Neue"/>
                <a:cs typeface="Helvetica Neue"/>
                <a:sym typeface="Helvetica Neue"/>
              </a:rPr>
              <a:t>Think for 1 minute and write down</a:t>
            </a:r>
            <a:endParaRPr sz="2000">
              <a:latin typeface="Helvetica Neue"/>
              <a:ea typeface="Helvetica Neue"/>
              <a:cs typeface="Helvetica Neue"/>
              <a:sym typeface="Helvetica Neue"/>
            </a:endParaRPr>
          </a:p>
          <a:p>
            <a:pPr indent="0" lvl="0" marL="0" rtl="0" algn="ctr">
              <a:spcBef>
                <a:spcPts val="0"/>
              </a:spcBef>
              <a:spcAft>
                <a:spcPts val="0"/>
              </a:spcAft>
              <a:buNone/>
            </a:pPr>
            <a:r>
              <a:rPr b="1" lang="en" sz="2000">
                <a:latin typeface="Helvetica Neue"/>
                <a:ea typeface="Helvetica Neue"/>
                <a:cs typeface="Helvetica Neue"/>
                <a:sym typeface="Helvetica Neue"/>
              </a:rPr>
              <a:t>2-3 things you are excited to do with data science!</a:t>
            </a:r>
            <a:endParaRPr b="1" sz="2000">
              <a:latin typeface="Helvetica Neue"/>
              <a:ea typeface="Helvetica Neue"/>
              <a:cs typeface="Helvetica Neue"/>
              <a:sym typeface="Helvetica Neue"/>
            </a:endParaRPr>
          </a:p>
          <a:p>
            <a:pPr indent="0" lvl="0" marL="0" rtl="0" algn="l">
              <a:spcBef>
                <a:spcPts val="0"/>
              </a:spcBef>
              <a:spcAft>
                <a:spcPts val="0"/>
              </a:spcAft>
              <a:buNone/>
            </a:pPr>
            <a:r>
              <a:t/>
            </a:r>
            <a:endParaRPr sz="2000">
              <a:latin typeface="Helvetica Neue"/>
              <a:ea typeface="Helvetica Neue"/>
              <a:cs typeface="Helvetica Neue"/>
              <a:sym typeface="Helvetica Neue"/>
            </a:endParaRPr>
          </a:p>
          <a:p>
            <a:pPr indent="-355600" lvl="0" marL="457200" rtl="0" algn="l">
              <a:spcBef>
                <a:spcPts val="0"/>
              </a:spcBef>
              <a:spcAft>
                <a:spcPts val="0"/>
              </a:spcAft>
              <a:buSzPts val="2000"/>
              <a:buFont typeface="Helvetica Neue"/>
              <a:buChar char="●"/>
            </a:pPr>
            <a:r>
              <a:rPr lang="en" sz="2000">
                <a:latin typeface="Helvetica Neue"/>
                <a:ea typeface="Helvetica Neue"/>
                <a:cs typeface="Helvetica Neue"/>
                <a:sym typeface="Helvetica Neue"/>
              </a:rPr>
              <a:t>Then: chat with a fellow student for 3 minutes</a:t>
            </a:r>
            <a:endParaRPr sz="2000">
              <a:latin typeface="Helvetica Neue"/>
              <a:ea typeface="Helvetica Neue"/>
              <a:cs typeface="Helvetica Neue"/>
              <a:sym typeface="Helvetica Neue"/>
            </a:endParaRPr>
          </a:p>
          <a:p>
            <a:pPr indent="-355600" lvl="1" marL="857250" rtl="0" algn="l">
              <a:spcBef>
                <a:spcPts val="0"/>
              </a:spcBef>
              <a:spcAft>
                <a:spcPts val="0"/>
              </a:spcAft>
              <a:buSzPts val="2000"/>
              <a:buFont typeface="Helvetica Neue"/>
              <a:buChar char="○"/>
            </a:pPr>
            <a:r>
              <a:rPr lang="en" sz="2000">
                <a:solidFill>
                  <a:schemeClr val="dk2"/>
                </a:solidFill>
                <a:latin typeface="Helvetica Neue"/>
                <a:ea typeface="Helvetica Neue"/>
                <a:cs typeface="Helvetica Neue"/>
                <a:sym typeface="Helvetica Neue"/>
              </a:rPr>
              <a:t>Rolex Forum: Look left; if left neighbor already has partner (or you have no left neighbor), pair up with right neighbor</a:t>
            </a:r>
            <a:endParaRPr sz="2000">
              <a:solidFill>
                <a:schemeClr val="dk2"/>
              </a:solidFill>
              <a:latin typeface="Helvetica Neue"/>
              <a:ea typeface="Helvetica Neue"/>
              <a:cs typeface="Helvetica Neue"/>
              <a:sym typeface="Helvetica Neue"/>
            </a:endParaRPr>
          </a:p>
          <a:p>
            <a:pPr indent="-355600" lvl="1" marL="857250" rtl="0" algn="l">
              <a:spcBef>
                <a:spcPts val="0"/>
              </a:spcBef>
              <a:spcAft>
                <a:spcPts val="0"/>
              </a:spcAft>
              <a:buSzPts val="2000"/>
              <a:buFont typeface="Helvetica Neue"/>
              <a:buChar char="○"/>
            </a:pPr>
            <a:r>
              <a:rPr lang="en" sz="2000">
                <a:latin typeface="Helvetica Neue"/>
                <a:ea typeface="Helvetica Neue"/>
                <a:cs typeface="Helvetica Neue"/>
                <a:sym typeface="Helvetica Neue"/>
              </a:rPr>
              <a:t>Zoom: You’ll be randomized into small “breakout rooms”</a:t>
            </a:r>
            <a:endParaRPr sz="2000">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Skills we are going to develop...</a:t>
            </a:r>
            <a:endParaRPr>
              <a:latin typeface="Helvetica Neue"/>
              <a:ea typeface="Helvetica Neue"/>
              <a:cs typeface="Helvetica Neue"/>
              <a:sym typeface="Helvetica Neue"/>
            </a:endParaRPr>
          </a:p>
        </p:txBody>
      </p:sp>
      <p:sp>
        <p:nvSpPr>
          <p:cNvPr id="543" name="Google Shape;543;p65"/>
          <p:cNvSpPr txBox="1"/>
          <p:nvPr/>
        </p:nvSpPr>
        <p:spPr>
          <a:xfrm>
            <a:off x="303300" y="1166300"/>
            <a:ext cx="85206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2400">
                <a:solidFill>
                  <a:srgbClr val="CC4125"/>
                </a:solidFill>
                <a:latin typeface="Helvetica Neue"/>
                <a:ea typeface="Helvetica Neue"/>
                <a:cs typeface="Helvetica Neue"/>
                <a:sym typeface="Helvetica Neue"/>
              </a:rPr>
              <a:t>data munging/scraping/sampling/cleaning</a:t>
            </a:r>
            <a:r>
              <a:rPr lang="en" sz="2400">
                <a:latin typeface="Helvetica Neue"/>
                <a:ea typeface="Helvetica Neue"/>
                <a:cs typeface="Helvetica Neue"/>
                <a:sym typeface="Helvetica Neue"/>
              </a:rPr>
              <a:t> in order to get an informative, manageable data set</a:t>
            </a:r>
            <a:endParaRPr sz="2400">
              <a:latin typeface="Helvetica Neue"/>
              <a:ea typeface="Helvetica Neue"/>
              <a:cs typeface="Helvetica Neue"/>
              <a:sym typeface="Helvetica Neue"/>
            </a:endParaRPr>
          </a:p>
          <a:p>
            <a:pPr indent="0" lvl="0" marL="0" rtl="0" algn="l">
              <a:spcBef>
                <a:spcPts val="0"/>
              </a:spcBef>
              <a:spcAft>
                <a:spcPts val="0"/>
              </a:spcAft>
              <a:buClr>
                <a:schemeClr val="dk2"/>
              </a:buClr>
              <a:buSzPts val="1100"/>
              <a:buFont typeface="Arial"/>
              <a:buNone/>
            </a:pPr>
            <a:r>
              <a:rPr b="1" lang="en" sz="2400">
                <a:solidFill>
                  <a:srgbClr val="CC4125"/>
                </a:solidFill>
                <a:latin typeface="Helvetica Neue"/>
                <a:ea typeface="Helvetica Neue"/>
                <a:cs typeface="Helvetica Neue"/>
                <a:sym typeface="Helvetica Neue"/>
              </a:rPr>
              <a:t>data storage and management</a:t>
            </a:r>
            <a:r>
              <a:rPr lang="en" sz="2400">
                <a:latin typeface="Helvetica Neue"/>
                <a:ea typeface="Helvetica Neue"/>
                <a:cs typeface="Helvetica Neue"/>
                <a:sym typeface="Helvetica Neue"/>
              </a:rPr>
              <a:t> in order to be able to access data quickly and reliably during subsequent analysis</a:t>
            </a:r>
            <a:endParaRPr sz="2400">
              <a:latin typeface="Helvetica Neue"/>
              <a:ea typeface="Helvetica Neue"/>
              <a:cs typeface="Helvetica Neue"/>
              <a:sym typeface="Helvetica Neue"/>
            </a:endParaRPr>
          </a:p>
          <a:p>
            <a:pPr indent="0" lvl="0" marL="0" rtl="0" algn="l">
              <a:spcBef>
                <a:spcPts val="0"/>
              </a:spcBef>
              <a:spcAft>
                <a:spcPts val="0"/>
              </a:spcAft>
              <a:buClr>
                <a:schemeClr val="dk2"/>
              </a:buClr>
              <a:buSzPts val="1100"/>
              <a:buFont typeface="Arial"/>
              <a:buNone/>
            </a:pPr>
            <a:r>
              <a:rPr b="1" lang="en" sz="2400">
                <a:solidFill>
                  <a:srgbClr val="CC4125"/>
                </a:solidFill>
                <a:latin typeface="Helvetica Neue"/>
                <a:ea typeface="Helvetica Neue"/>
                <a:cs typeface="Helvetica Neue"/>
                <a:sym typeface="Helvetica Neue"/>
              </a:rPr>
              <a:t>exploratory data analysis</a:t>
            </a:r>
            <a:r>
              <a:rPr lang="en" sz="2400">
                <a:latin typeface="Helvetica Neue"/>
                <a:ea typeface="Helvetica Neue"/>
                <a:cs typeface="Helvetica Neue"/>
                <a:sym typeface="Helvetica Neue"/>
              </a:rPr>
              <a:t> to generate hypotheses and intuition about the data</a:t>
            </a:r>
            <a:endParaRPr sz="2400">
              <a:latin typeface="Helvetica Neue"/>
              <a:ea typeface="Helvetica Neue"/>
              <a:cs typeface="Helvetica Neue"/>
              <a:sym typeface="Helvetica Neue"/>
            </a:endParaRPr>
          </a:p>
          <a:p>
            <a:pPr indent="0" lvl="0" marL="0" rtl="0" algn="l">
              <a:spcBef>
                <a:spcPts val="0"/>
              </a:spcBef>
              <a:spcAft>
                <a:spcPts val="0"/>
              </a:spcAft>
              <a:buClr>
                <a:schemeClr val="dk2"/>
              </a:buClr>
              <a:buSzPts val="1100"/>
              <a:buFont typeface="Arial"/>
              <a:buNone/>
            </a:pPr>
            <a:r>
              <a:rPr b="1" lang="en" sz="2400">
                <a:solidFill>
                  <a:srgbClr val="CC4125"/>
                </a:solidFill>
                <a:latin typeface="Helvetica Neue"/>
                <a:ea typeface="Helvetica Neue"/>
                <a:cs typeface="Helvetica Neue"/>
                <a:sym typeface="Helvetica Neue"/>
              </a:rPr>
              <a:t>prediction</a:t>
            </a:r>
            <a:r>
              <a:rPr lang="en" sz="2400">
                <a:latin typeface="Helvetica Neue"/>
                <a:ea typeface="Helvetica Neue"/>
                <a:cs typeface="Helvetica Neue"/>
                <a:sym typeface="Helvetica Neue"/>
              </a:rPr>
              <a:t> based on statistical tools such as regression, classification, and clustering</a:t>
            </a:r>
            <a:endParaRPr sz="2400">
              <a:latin typeface="Helvetica Neue"/>
              <a:ea typeface="Helvetica Neue"/>
              <a:cs typeface="Helvetica Neue"/>
              <a:sym typeface="Helvetica Neue"/>
            </a:endParaRPr>
          </a:p>
          <a:p>
            <a:pPr indent="0" lvl="0" marL="0" rtl="0" algn="l">
              <a:spcBef>
                <a:spcPts val="0"/>
              </a:spcBef>
              <a:spcAft>
                <a:spcPts val="0"/>
              </a:spcAft>
              <a:buClr>
                <a:schemeClr val="dk2"/>
              </a:buClr>
              <a:buSzPts val="1100"/>
              <a:buFont typeface="Arial"/>
              <a:buNone/>
            </a:pPr>
            <a:r>
              <a:rPr b="1" lang="en" sz="2400">
                <a:solidFill>
                  <a:srgbClr val="CC4125"/>
                </a:solidFill>
                <a:latin typeface="Helvetica Neue"/>
                <a:ea typeface="Helvetica Neue"/>
                <a:cs typeface="Helvetica Neue"/>
                <a:sym typeface="Helvetica Neue"/>
              </a:rPr>
              <a:t>communication of results</a:t>
            </a:r>
            <a:r>
              <a:rPr lang="en" sz="2400">
                <a:latin typeface="Helvetica Neue"/>
                <a:ea typeface="Helvetica Neue"/>
                <a:cs typeface="Helvetica Neue"/>
                <a:sym typeface="Helvetica Neue"/>
              </a:rPr>
              <a:t> through visualization, stories, and interpretable summaries</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544" name="Google Shape;544;p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 and key principles</a:t>
            </a:r>
            <a:endParaRPr>
              <a:latin typeface="Helvetica Neue"/>
              <a:ea typeface="Helvetica Neue"/>
              <a:cs typeface="Helvetica Neue"/>
              <a:sym typeface="Helvetica Neue"/>
            </a:endParaRPr>
          </a:p>
        </p:txBody>
      </p:sp>
      <p:sp>
        <p:nvSpPr>
          <p:cNvPr id="550" name="Google Shape;550;p66"/>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Use many data sources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Be critical (data is like your friend Steve*)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Be paranoid (data can be your friend-turned-enemy)</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Understand how the data was collected (recognize biases)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Use data wisely to remedy biases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Use statistical models (not just hacking around in Excel)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Understand correlations (!= causations)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Communicate your results </a:t>
            </a:r>
            <a:r>
              <a:rPr lang="en" sz="2400">
                <a:solidFill>
                  <a:schemeClr val="dk2"/>
                </a:solidFill>
                <a:latin typeface="Helvetica Neue"/>
                <a:ea typeface="Helvetica Neue"/>
                <a:cs typeface="Helvetica Neue"/>
                <a:sym typeface="Helvetica Neue"/>
              </a:rPr>
              <a:t>clearly and</a:t>
            </a:r>
            <a:r>
              <a:rPr lang="en" sz="2400">
                <a:latin typeface="Helvetica Neue"/>
                <a:ea typeface="Helvetica Neue"/>
                <a:cs typeface="Helvetica Neue"/>
                <a:sym typeface="Helvetica Neue"/>
              </a:rPr>
              <a:t> carefully</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a:p>
            <a:pPr indent="0" lvl="0" marL="0" rtl="0" algn="l">
              <a:spcBef>
                <a:spcPts val="0"/>
              </a:spcBef>
              <a:spcAft>
                <a:spcPts val="0"/>
              </a:spcAft>
              <a:buNone/>
            </a:pPr>
            <a:r>
              <a:rPr lang="en" sz="2400">
                <a:latin typeface="Helvetica Neue"/>
                <a:ea typeface="Helvetica Neue"/>
                <a:cs typeface="Helvetica Neue"/>
                <a:sym typeface="Helvetica Neue"/>
              </a:rPr>
              <a:t>* This statement won’t make sense if you didn’t attend class.</a:t>
            </a:r>
            <a:endParaRPr sz="2400">
              <a:latin typeface="Helvetica Neue"/>
              <a:ea typeface="Helvetica Neue"/>
              <a:cs typeface="Helvetica Neue"/>
              <a:sym typeface="Helvetica Neue"/>
            </a:endParaRPr>
          </a:p>
        </p:txBody>
      </p:sp>
      <p:sp>
        <p:nvSpPr>
          <p:cNvPr id="551" name="Google Shape;551;p6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7"/>
          <p:cNvSpPr txBox="1"/>
          <p:nvPr>
            <p:ph type="title"/>
          </p:nvPr>
        </p:nvSpPr>
        <p:spPr>
          <a:xfrm>
            <a:off x="342850" y="250700"/>
            <a:ext cx="771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before Friday’s lab session</a:t>
            </a:r>
            <a:endParaRPr/>
          </a:p>
        </p:txBody>
      </p:sp>
      <p:sp>
        <p:nvSpPr>
          <p:cNvPr id="557" name="Google Shape;557;p67"/>
          <p:cNvSpPr txBox="1"/>
          <p:nvPr>
            <p:ph idx="1" type="body"/>
          </p:nvPr>
        </p:nvSpPr>
        <p:spPr>
          <a:xfrm>
            <a:off x="352700" y="980600"/>
            <a:ext cx="8405100" cy="37080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2"/>
              </a:buClr>
              <a:buSzPts val="2400"/>
              <a:buFont typeface="Helvetica Neue"/>
              <a:buChar char="●"/>
            </a:pPr>
            <a:r>
              <a:rPr lang="en">
                <a:solidFill>
                  <a:srgbClr val="000000"/>
                </a:solidFill>
              </a:rPr>
              <a:t>Sign up for Zulip</a:t>
            </a:r>
            <a:r>
              <a:rPr lang="en"/>
              <a:t> </a:t>
            </a:r>
            <a:r>
              <a:rPr lang="en" u="sng">
                <a:solidFill>
                  <a:schemeClr val="hlink"/>
                </a:solidFill>
                <a:hlinkClick r:id="rId3"/>
              </a:rPr>
              <a:t>here</a:t>
            </a:r>
            <a:r>
              <a:rPr lang="en"/>
              <a:t> </a:t>
            </a:r>
            <a:r>
              <a:rPr lang="en"/>
              <a:t>and install clients (desktop and mobile)</a:t>
            </a:r>
            <a:endParaRPr/>
          </a:p>
          <a:p>
            <a:pPr indent="-381000" lvl="0" marL="457200" marR="0" rtl="0" algn="l">
              <a:lnSpc>
                <a:spcPct val="115000"/>
              </a:lnSpc>
              <a:spcBef>
                <a:spcPts val="0"/>
              </a:spcBef>
              <a:spcAft>
                <a:spcPts val="0"/>
              </a:spcAft>
              <a:buSzPts val="2400"/>
              <a:buChar char="●"/>
            </a:pPr>
            <a:r>
              <a:rPr lang="en"/>
              <a:t>If you’re not on GitHub yet, sign up for GitHub</a:t>
            </a:r>
            <a:endParaRPr/>
          </a:p>
          <a:p>
            <a:pPr indent="-381000" lvl="0" marL="457200" marR="0" rtl="0" algn="l">
              <a:lnSpc>
                <a:spcPct val="115000"/>
              </a:lnSpc>
              <a:spcBef>
                <a:spcPts val="0"/>
              </a:spcBef>
              <a:spcAft>
                <a:spcPts val="0"/>
              </a:spcAft>
              <a:buSzPts val="2400"/>
              <a:buChar char="●"/>
            </a:pPr>
            <a:r>
              <a:rPr lang="en"/>
              <a:t>Get ready to look for 2 teammates</a:t>
            </a:r>
            <a:endParaRPr/>
          </a:p>
          <a:p>
            <a:pPr indent="-381000" lvl="1" marL="914400" marR="0" rtl="0" algn="l">
              <a:lnSpc>
                <a:spcPct val="115000"/>
              </a:lnSpc>
              <a:spcBef>
                <a:spcPts val="0"/>
              </a:spcBef>
              <a:spcAft>
                <a:spcPts val="0"/>
              </a:spcAft>
              <a:buSzPts val="2400"/>
              <a:buChar char="○"/>
            </a:pPr>
            <a:r>
              <a:rPr lang="en"/>
              <a:t>You may use stream “#Group formation” on Zulip</a:t>
            </a:r>
            <a:endParaRPr/>
          </a:p>
          <a:p>
            <a:pPr indent="-381000" lvl="0" marL="457200" marR="0" rtl="0" algn="l">
              <a:lnSpc>
                <a:spcPct val="115000"/>
              </a:lnSpc>
              <a:spcBef>
                <a:spcPts val="0"/>
              </a:spcBef>
              <a:spcAft>
                <a:spcPts val="0"/>
              </a:spcAft>
              <a:buClr>
                <a:schemeClr val="dk2"/>
              </a:buClr>
              <a:buSzPts val="2400"/>
              <a:buFont typeface="Helvetica Neue"/>
              <a:buChar char="●"/>
            </a:pPr>
            <a:r>
              <a:rPr lang="en"/>
              <a:t>Check out</a:t>
            </a:r>
            <a:r>
              <a:rPr lang="en"/>
              <a:t> Google Colab</a:t>
            </a:r>
            <a:r>
              <a:rPr lang="en"/>
              <a:t> </a:t>
            </a:r>
            <a:r>
              <a:rPr lang="en" u="sng">
                <a:solidFill>
                  <a:schemeClr val="hlink"/>
                </a:solidFill>
                <a:hlinkClick r:id="rId4"/>
              </a:rPr>
              <a:t>here</a:t>
            </a:r>
            <a:endParaRPr/>
          </a:p>
          <a:p>
            <a:pPr indent="-381000" lvl="0" marL="457200" marR="0" rtl="0" algn="l">
              <a:lnSpc>
                <a:spcPct val="115000"/>
              </a:lnSpc>
              <a:spcBef>
                <a:spcPts val="0"/>
              </a:spcBef>
              <a:spcAft>
                <a:spcPts val="0"/>
              </a:spcAft>
              <a:buSzPts val="2400"/>
              <a:buChar char="●"/>
            </a:pPr>
            <a:r>
              <a:rPr lang="en"/>
              <a:t>Check out Tutorial 0 </a:t>
            </a:r>
            <a:r>
              <a:rPr lang="en" u="sng">
                <a:solidFill>
                  <a:schemeClr val="hlink"/>
                </a:solidFill>
                <a:hlinkClick r:id="rId5"/>
              </a:rPr>
              <a:t>here</a:t>
            </a:r>
            <a:endParaRPr/>
          </a:p>
          <a:p>
            <a:pPr indent="-381000" lvl="0" marL="457200" marR="0" rtl="0" algn="l">
              <a:lnSpc>
                <a:spcPct val="115000"/>
              </a:lnSpc>
              <a:spcBef>
                <a:spcPts val="0"/>
              </a:spcBef>
              <a:spcAft>
                <a:spcPts val="0"/>
              </a:spcAft>
              <a:buSzPts val="2400"/>
              <a:buChar char="●"/>
            </a:pPr>
            <a:r>
              <a:t/>
            </a:r>
            <a:endParaRPr/>
          </a:p>
        </p:txBody>
      </p:sp>
      <p:sp>
        <p:nvSpPr>
          <p:cNvPr id="558" name="Google Shape;558;p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9" name="Google Shape;559;p67"/>
          <p:cNvPicPr preferRelativeResize="0"/>
          <p:nvPr/>
        </p:nvPicPr>
        <p:blipFill rotWithShape="1">
          <a:blip r:embed="rId6">
            <a:alphaModFix/>
          </a:blip>
          <a:srcRect b="68213" l="57723" r="30647" t="19432"/>
          <a:stretch/>
        </p:blipFill>
        <p:spPr>
          <a:xfrm>
            <a:off x="832628" y="4063275"/>
            <a:ext cx="772324" cy="63539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Any feedback? -- Let us know!</a:t>
            </a:r>
            <a:endParaRPr>
              <a:latin typeface="Helvetica Neue"/>
              <a:ea typeface="Helvetica Neue"/>
              <a:cs typeface="Helvetica Neue"/>
              <a:sym typeface="Helvetica Neue"/>
            </a:endParaRPr>
          </a:p>
        </p:txBody>
      </p:sp>
      <p:sp>
        <p:nvSpPr>
          <p:cNvPr id="565" name="Google Shape;565;p68"/>
          <p:cNvSpPr txBox="1"/>
          <p:nvPr/>
        </p:nvSpPr>
        <p:spPr>
          <a:xfrm>
            <a:off x="303300" y="1166300"/>
            <a:ext cx="8662800" cy="3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 us feedback on this lecture here: </a:t>
            </a:r>
            <a:r>
              <a:rPr lang="en" sz="2400" u="sng">
                <a:solidFill>
                  <a:schemeClr val="hlink"/>
                </a:solidFill>
                <a:hlinkClick r:id="rId3"/>
              </a:rPr>
              <a:t>https://go.epfl.ch/ada2020-lec1-feedback</a:t>
            </a:r>
            <a:r>
              <a:rPr lang="en" sz="2400"/>
              <a:t> </a:t>
            </a:r>
            <a:endParaRPr sz="2400"/>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en" sz="2400">
                <a:solidFill>
                  <a:schemeClr val="dk2"/>
                </a:solidFill>
                <a:latin typeface="Helvetica Neue"/>
                <a:ea typeface="Helvetica Neue"/>
                <a:cs typeface="Helvetica Neue"/>
                <a:sym typeface="Helvetica Neue"/>
              </a:rPr>
              <a:t>Feedback form available for each lecture and lab session</a:t>
            </a:r>
            <a:endParaRPr sz="24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did you (not) like about this lecture?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was (not) well explained?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On what would you like more details?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What would you like the instructor to wear next time?</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566" name="Google Shape;566;p6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18"/>
          <p:cNvPicPr preferRelativeResize="0"/>
          <p:nvPr/>
        </p:nvPicPr>
        <p:blipFill>
          <a:blip r:embed="rId3">
            <a:alphaModFix/>
          </a:blip>
          <a:stretch>
            <a:fillRect/>
          </a:stretch>
        </p:blipFill>
        <p:spPr>
          <a:xfrm>
            <a:off x="685800" y="0"/>
            <a:ext cx="6641333" cy="5143500"/>
          </a:xfrm>
          <a:prstGeom prst="rect">
            <a:avLst/>
          </a:prstGeom>
          <a:noFill/>
          <a:ln>
            <a:noFill/>
          </a:ln>
        </p:spPr>
      </p:pic>
      <p:pic>
        <p:nvPicPr>
          <p:cNvPr id="129" name="Google Shape;129;p18"/>
          <p:cNvPicPr preferRelativeResize="0"/>
          <p:nvPr/>
        </p:nvPicPr>
        <p:blipFill>
          <a:blip r:embed="rId4">
            <a:alphaModFix/>
          </a:blip>
          <a:stretch>
            <a:fillRect/>
          </a:stretch>
        </p:blipFill>
        <p:spPr>
          <a:xfrm>
            <a:off x="7063100" y="1698625"/>
            <a:ext cx="1725300" cy="1397575"/>
          </a:xfrm>
          <a:prstGeom prst="rect">
            <a:avLst/>
          </a:prstGeom>
          <a:noFill/>
          <a:ln>
            <a:noFill/>
          </a:ln>
        </p:spPr>
      </p:pic>
      <p:pic>
        <p:nvPicPr>
          <p:cNvPr descr="Image result for wikimedia" id="130" name="Google Shape;130;p18"/>
          <p:cNvPicPr preferRelativeResize="0"/>
          <p:nvPr/>
        </p:nvPicPr>
        <p:blipFill>
          <a:blip r:embed="rId5">
            <a:alphaModFix/>
          </a:blip>
          <a:stretch>
            <a:fillRect/>
          </a:stretch>
        </p:blipFill>
        <p:spPr>
          <a:xfrm>
            <a:off x="7625600" y="3136175"/>
            <a:ext cx="1411725" cy="593600"/>
          </a:xfrm>
          <a:prstGeom prst="rect">
            <a:avLst/>
          </a:prstGeom>
          <a:noFill/>
          <a:ln>
            <a:noFill/>
          </a:ln>
        </p:spPr>
      </p:pic>
      <p:sp>
        <p:nvSpPr>
          <p:cNvPr id="131" name="Google Shape;131;p18"/>
          <p:cNvSpPr/>
          <p:nvPr/>
        </p:nvSpPr>
        <p:spPr>
          <a:xfrm>
            <a:off x="3164350" y="4004325"/>
            <a:ext cx="955200" cy="118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8"/>
          <p:cNvPicPr preferRelativeResize="0"/>
          <p:nvPr/>
        </p:nvPicPr>
        <p:blipFill>
          <a:blip r:embed="rId6">
            <a:alphaModFix/>
          </a:blip>
          <a:stretch>
            <a:fillRect/>
          </a:stretch>
        </p:blipFill>
        <p:spPr>
          <a:xfrm>
            <a:off x="5387100" y="4559550"/>
            <a:ext cx="3461852" cy="522800"/>
          </a:xfrm>
          <a:prstGeom prst="rect">
            <a:avLst/>
          </a:prstGeom>
          <a:noFill/>
          <a:ln>
            <a:noFill/>
          </a:ln>
        </p:spPr>
      </p:pic>
      <p:pic>
        <p:nvPicPr>
          <p:cNvPr descr="Screen Shot 2017-05-29 at 10.29.02 PM.png" id="133" name="Google Shape;133;p18"/>
          <p:cNvPicPr preferRelativeResize="0"/>
          <p:nvPr/>
        </p:nvPicPr>
        <p:blipFill>
          <a:blip r:embed="rId7">
            <a:alphaModFix/>
          </a:blip>
          <a:stretch>
            <a:fillRect/>
          </a:stretch>
        </p:blipFill>
        <p:spPr>
          <a:xfrm>
            <a:off x="8406100" y="3965951"/>
            <a:ext cx="592918" cy="593602"/>
          </a:xfrm>
          <a:prstGeom prst="rect">
            <a:avLst/>
          </a:prstGeom>
          <a:noFill/>
          <a:ln>
            <a:noFill/>
          </a:ln>
        </p:spPr>
      </p:pic>
      <p:pic>
        <p:nvPicPr>
          <p:cNvPr id="134" name="Google Shape;134;p18"/>
          <p:cNvPicPr preferRelativeResize="0"/>
          <p:nvPr/>
        </p:nvPicPr>
        <p:blipFill>
          <a:blip r:embed="rId8">
            <a:alphaModFix/>
          </a:blip>
          <a:stretch>
            <a:fillRect/>
          </a:stretch>
        </p:blipFill>
        <p:spPr>
          <a:xfrm>
            <a:off x="6646975" y="3792922"/>
            <a:ext cx="680149" cy="676304"/>
          </a:xfrm>
          <a:prstGeom prst="rect">
            <a:avLst/>
          </a:prstGeom>
          <a:noFill/>
          <a:ln>
            <a:noFill/>
          </a:ln>
        </p:spPr>
      </p:pic>
      <p:cxnSp>
        <p:nvCxnSpPr>
          <p:cNvPr id="135" name="Google Shape;135;p18"/>
          <p:cNvCxnSpPr/>
          <p:nvPr/>
        </p:nvCxnSpPr>
        <p:spPr>
          <a:xfrm flipH="1" rot="10800000">
            <a:off x="2137900" y="4296250"/>
            <a:ext cx="108900" cy="3132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18"/>
          <p:cNvSpPr txBox="1"/>
          <p:nvPr/>
        </p:nvSpPr>
        <p:spPr>
          <a:xfrm>
            <a:off x="1790678" y="4504600"/>
            <a:ext cx="7353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double</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19"/>
          <p:cNvPicPr preferRelativeResize="0"/>
          <p:nvPr/>
        </p:nvPicPr>
        <p:blipFill rotWithShape="1">
          <a:blip r:embed="rId3">
            <a:alphaModFix/>
          </a:blip>
          <a:srcRect b="68213" l="0" r="0" t="12679"/>
          <a:stretch/>
        </p:blipFill>
        <p:spPr>
          <a:xfrm>
            <a:off x="685800" y="652125"/>
            <a:ext cx="6641322" cy="982775"/>
          </a:xfrm>
          <a:prstGeom prst="rect">
            <a:avLst/>
          </a:prstGeom>
          <a:noFill/>
          <a:ln>
            <a:noFill/>
          </a:ln>
        </p:spPr>
      </p:pic>
      <p:sp>
        <p:nvSpPr>
          <p:cNvPr id="143" name="Google Shape;143;p19"/>
          <p:cNvSpPr/>
          <p:nvPr/>
        </p:nvSpPr>
        <p:spPr>
          <a:xfrm>
            <a:off x="790600" y="4032675"/>
            <a:ext cx="4590300" cy="111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txBox="1"/>
          <p:nvPr>
            <p:ph idx="4294967295" type="title"/>
          </p:nvPr>
        </p:nvSpPr>
        <p:spPr>
          <a:xfrm>
            <a:off x="342850" y="98309"/>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My path toward data science</a:t>
            </a:r>
            <a:endParaRPr>
              <a:latin typeface="Helvetica Neue"/>
              <a:ea typeface="Helvetica Neue"/>
              <a:cs typeface="Helvetica Neue"/>
              <a:sym typeface="Helvetica Neue"/>
            </a:endParaRPr>
          </a:p>
        </p:txBody>
      </p:sp>
      <p:sp>
        <p:nvSpPr>
          <p:cNvPr id="145" name="Google Shape;145;p19"/>
          <p:cNvSpPr/>
          <p:nvPr/>
        </p:nvSpPr>
        <p:spPr>
          <a:xfrm>
            <a:off x="-2025" y="1433375"/>
            <a:ext cx="4590300" cy="111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model cars audi" id="146" name="Google Shape;146;p19"/>
          <p:cNvPicPr preferRelativeResize="0"/>
          <p:nvPr/>
        </p:nvPicPr>
        <p:blipFill>
          <a:blip r:embed="rId4">
            <a:alphaModFix/>
          </a:blip>
          <a:stretch>
            <a:fillRect/>
          </a:stretch>
        </p:blipFill>
        <p:spPr>
          <a:xfrm>
            <a:off x="864375" y="1846175"/>
            <a:ext cx="2857500" cy="1600200"/>
          </a:xfrm>
          <a:prstGeom prst="rect">
            <a:avLst/>
          </a:prstGeom>
          <a:noFill/>
          <a:ln>
            <a:noFill/>
          </a:ln>
        </p:spPr>
      </p:pic>
      <p:pic>
        <p:nvPicPr>
          <p:cNvPr descr="Image result for bierdeckel" id="147" name="Google Shape;147;p19"/>
          <p:cNvPicPr preferRelativeResize="0"/>
          <p:nvPr/>
        </p:nvPicPr>
        <p:blipFill>
          <a:blip r:embed="rId5">
            <a:alphaModFix/>
          </a:blip>
          <a:stretch>
            <a:fillRect/>
          </a:stretch>
        </p:blipFill>
        <p:spPr>
          <a:xfrm>
            <a:off x="4045576" y="1846175"/>
            <a:ext cx="3234001" cy="2424776"/>
          </a:xfrm>
          <a:prstGeom prst="rect">
            <a:avLst/>
          </a:prstGeom>
          <a:noFill/>
          <a:ln>
            <a:noFill/>
          </a:ln>
        </p:spPr>
      </p:pic>
      <p:sp>
        <p:nvSpPr>
          <p:cNvPr id="148" name="Google Shape;148;p19"/>
          <p:cNvSpPr/>
          <p:nvPr/>
        </p:nvSpPr>
        <p:spPr>
          <a:xfrm>
            <a:off x="2966700" y="1056250"/>
            <a:ext cx="845100" cy="321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4451250" y="1037925"/>
            <a:ext cx="845100" cy="635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0"/>
          <p:cNvPicPr preferRelativeResize="0"/>
          <p:nvPr/>
        </p:nvPicPr>
        <p:blipFill>
          <a:blip r:embed="rId3">
            <a:alphaModFix/>
          </a:blip>
          <a:stretch>
            <a:fillRect/>
          </a:stretch>
        </p:blipFill>
        <p:spPr>
          <a:xfrm>
            <a:off x="821000" y="0"/>
            <a:ext cx="7044809" cy="5143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1"/>
          <p:cNvPicPr preferRelativeResize="0"/>
          <p:nvPr/>
        </p:nvPicPr>
        <p:blipFill>
          <a:blip r:embed="rId3">
            <a:alphaModFix/>
          </a:blip>
          <a:stretch>
            <a:fillRect/>
          </a:stretch>
        </p:blipFill>
        <p:spPr>
          <a:xfrm>
            <a:off x="152400" y="0"/>
            <a:ext cx="8899996"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